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333" r:id="rId3"/>
    <p:sldId id="348" r:id="rId4"/>
    <p:sldId id="275" r:id="rId5"/>
    <p:sldId id="341" r:id="rId6"/>
    <p:sldId id="345" r:id="rId7"/>
    <p:sldId id="334" r:id="rId8"/>
    <p:sldId id="261" r:id="rId9"/>
    <p:sldId id="335" r:id="rId10"/>
    <p:sldId id="347" r:id="rId11"/>
    <p:sldId id="338" r:id="rId12"/>
    <p:sldId id="342" r:id="rId13"/>
    <p:sldId id="343" r:id="rId14"/>
    <p:sldId id="337" r:id="rId15"/>
    <p:sldId id="336" r:id="rId16"/>
    <p:sldId id="340" r:id="rId17"/>
    <p:sldId id="339" r:id="rId18"/>
    <p:sldId id="344" r:id="rId19"/>
  </p:sldIdLst>
  <p:sldSz cx="9144000" cy="5143500" type="screen16x9"/>
  <p:notesSz cx="6858000" cy="9144000"/>
  <p:embeddedFontLst>
    <p:embeddedFont>
      <p:font typeface="Adobe Fan Heiti Std B" panose="020B0700000000000000" charset="-128"/>
      <p:bold r:id="rId21"/>
    </p:embeddedFont>
    <p:embeddedFont>
      <p:font typeface="Adobe Gothic Std B" panose="020B0800000000000000" charset="-128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ExtraBold" panose="020B0906030804020204" pitchFamily="34" charset="0"/>
      <p:bold r:id="rId37"/>
      <p:boldItalic r:id="rId38"/>
    </p:embeddedFont>
    <p:embeddedFont>
      <p:font typeface="Open Sans SemiBold" panose="020B0706030804020204" pitchFamily="34" charset="0"/>
      <p:regular r:id="rId39"/>
      <p:bold r:id="rId40"/>
      <p:italic r:id="rId41"/>
      <p:boldItalic r:id="rId42"/>
    </p:embeddedFont>
    <p:embeddedFont>
      <p:font typeface="Quattrocento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jariani" initials="F" lastIdx="1" clrIdx="0">
    <p:extLst>
      <p:ext uri="{19B8F6BF-5375-455C-9EA6-DF929625EA0E}">
        <p15:presenceInfo xmlns:p15="http://schemas.microsoft.com/office/powerpoint/2012/main" userId="c0b556f1202dc2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AB3"/>
    <a:srgbClr val="000000"/>
    <a:srgbClr val="DEA23C"/>
    <a:srgbClr val="FFFFFF"/>
    <a:srgbClr val="FFF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067775-1790-4D07-BCC4-02223EFBF6AF}">
  <a:tblStyle styleId="{42067775-1790-4D07-BCC4-02223EFBF6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77" autoAdjust="0"/>
  </p:normalViewPr>
  <p:slideViewPr>
    <p:cSldViewPr snapToGrid="0">
      <p:cViewPr varScale="1">
        <p:scale>
          <a:sx n="79" d="100"/>
          <a:sy n="79" d="100"/>
        </p:scale>
        <p:origin x="10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25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404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82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157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8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1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a46eb17aa6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a46eb17aa6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a46eb17aa6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a46eb17aa6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590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a46eb17aa6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a46eb17aa6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356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17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72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62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99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34699" y="-972068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10100" y="11695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10100" y="27394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9632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APTION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/>
          <p:nvPr/>
        </p:nvSpPr>
        <p:spPr>
          <a:xfrm rot="10800000">
            <a:off x="-297734" y="-114863"/>
            <a:ext cx="1671684" cy="918013"/>
          </a:xfrm>
          <a:custGeom>
            <a:avLst/>
            <a:gdLst/>
            <a:ahLst/>
            <a:cxnLst/>
            <a:rect l="l" t="t" r="r" b="b"/>
            <a:pathLst>
              <a:path w="51643" h="28360" extrusionOk="0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7200014">
            <a:off x="8207285" y="4148923"/>
            <a:ext cx="1601609" cy="1175554"/>
          </a:xfrm>
          <a:custGeom>
            <a:avLst/>
            <a:gdLst/>
            <a:ahLst/>
            <a:cxnLst/>
            <a:rect l="l" t="t" r="r" b="b"/>
            <a:pathLst>
              <a:path w="42159" h="30944" extrusionOk="0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8806938" y="3138475"/>
            <a:ext cx="674119" cy="670504"/>
          </a:xfrm>
          <a:custGeom>
            <a:avLst/>
            <a:gdLst/>
            <a:ahLst/>
            <a:cxnLst/>
            <a:rect l="l" t="t" r="r" b="b"/>
            <a:pathLst>
              <a:path w="5594" h="5564" extrusionOk="0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66175" y="297550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APTION_ONLY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/>
          <p:nvPr/>
        </p:nvSpPr>
        <p:spPr>
          <a:xfrm rot="10800000">
            <a:off x="7229478" y="4684795"/>
            <a:ext cx="1914522" cy="458705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 rot="10800000">
            <a:off x="-254150" y="-191362"/>
            <a:ext cx="1243225" cy="933175"/>
          </a:xfrm>
          <a:custGeom>
            <a:avLst/>
            <a:gdLst/>
            <a:ahLst/>
            <a:cxnLst/>
            <a:rect l="l" t="t" r="r" b="b"/>
            <a:pathLst>
              <a:path w="49729" h="37327" extrusionOk="0">
                <a:moveTo>
                  <a:pt x="8147" y="25776"/>
                </a:moveTo>
                <a:cubicBezTo>
                  <a:pt x="10457" y="24956"/>
                  <a:pt x="13040" y="24865"/>
                  <a:pt x="15381" y="24105"/>
                </a:cubicBezTo>
                <a:cubicBezTo>
                  <a:pt x="17813" y="23345"/>
                  <a:pt x="19940" y="21855"/>
                  <a:pt x="21308" y="19971"/>
                </a:cubicBezTo>
                <a:cubicBezTo>
                  <a:pt x="22281" y="18633"/>
                  <a:pt x="22889" y="17144"/>
                  <a:pt x="23375" y="15624"/>
                </a:cubicBezTo>
                <a:cubicBezTo>
                  <a:pt x="24469" y="12433"/>
                  <a:pt x="25199" y="9150"/>
                  <a:pt x="26718" y="6080"/>
                </a:cubicBezTo>
                <a:cubicBezTo>
                  <a:pt x="27722" y="4013"/>
                  <a:pt x="29211" y="2007"/>
                  <a:pt x="31551" y="1004"/>
                </a:cubicBezTo>
                <a:cubicBezTo>
                  <a:pt x="32615" y="518"/>
                  <a:pt x="33831" y="305"/>
                  <a:pt x="35047" y="244"/>
                </a:cubicBezTo>
                <a:cubicBezTo>
                  <a:pt x="40214" y="1"/>
                  <a:pt x="45351" y="2737"/>
                  <a:pt x="47631" y="6749"/>
                </a:cubicBezTo>
                <a:cubicBezTo>
                  <a:pt x="49242" y="9515"/>
                  <a:pt x="49546" y="12676"/>
                  <a:pt x="49637" y="15776"/>
                </a:cubicBezTo>
                <a:cubicBezTo>
                  <a:pt x="49728" y="18481"/>
                  <a:pt x="49698" y="21278"/>
                  <a:pt x="48603" y="23831"/>
                </a:cubicBezTo>
                <a:cubicBezTo>
                  <a:pt x="47843" y="25655"/>
                  <a:pt x="46597" y="27266"/>
                  <a:pt x="45351" y="28877"/>
                </a:cubicBezTo>
                <a:cubicBezTo>
                  <a:pt x="43740" y="30913"/>
                  <a:pt x="42038" y="32950"/>
                  <a:pt x="39667" y="34318"/>
                </a:cubicBezTo>
                <a:cubicBezTo>
                  <a:pt x="37418" y="35655"/>
                  <a:pt x="34682" y="36263"/>
                  <a:pt x="31977" y="36597"/>
                </a:cubicBezTo>
                <a:cubicBezTo>
                  <a:pt x="26080" y="37327"/>
                  <a:pt x="20031" y="36810"/>
                  <a:pt x="14135" y="35929"/>
                </a:cubicBezTo>
                <a:cubicBezTo>
                  <a:pt x="11946" y="35594"/>
                  <a:pt x="9758" y="35199"/>
                  <a:pt x="7508" y="35229"/>
                </a:cubicBezTo>
                <a:cubicBezTo>
                  <a:pt x="6505" y="35229"/>
                  <a:pt x="5472" y="35321"/>
                  <a:pt x="4499" y="35564"/>
                </a:cubicBezTo>
                <a:cubicBezTo>
                  <a:pt x="3739" y="35716"/>
                  <a:pt x="2463" y="36506"/>
                  <a:pt x="1672" y="36384"/>
                </a:cubicBezTo>
                <a:cubicBezTo>
                  <a:pt x="1" y="36111"/>
                  <a:pt x="1064" y="33679"/>
                  <a:pt x="1399" y="32707"/>
                </a:cubicBezTo>
                <a:cubicBezTo>
                  <a:pt x="2432" y="29728"/>
                  <a:pt x="4742" y="26992"/>
                  <a:pt x="8147" y="257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8622700" y="4261675"/>
            <a:ext cx="429350" cy="429350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-605050" y="4467225"/>
            <a:ext cx="1318276" cy="1318233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9030025" y="3971325"/>
            <a:ext cx="227942" cy="227942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_2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67" r:id="rId5"/>
    <p:sldLayoutId id="2147483675" r:id="rId6"/>
    <p:sldLayoutId id="2147483676" r:id="rId7"/>
    <p:sldLayoutId id="2147483677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slide" Target="slide14.xml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4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3685333" y="4252640"/>
            <a:ext cx="4611108" cy="523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UNIVERSITAS JENDERAL ACHMAD YANI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id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7" name="Google Shape;257;p35"/>
          <p:cNvGrpSpPr/>
          <p:nvPr/>
        </p:nvGrpSpPr>
        <p:grpSpPr>
          <a:xfrm>
            <a:off x="1190795" y="769332"/>
            <a:ext cx="2011660" cy="1028561"/>
            <a:chOff x="1791950" y="676699"/>
            <a:chExt cx="3230805" cy="1532909"/>
          </a:xfrm>
        </p:grpSpPr>
        <p:sp>
          <p:nvSpPr>
            <p:cNvPr id="258" name="Google Shape;258;p35"/>
            <p:cNvSpPr/>
            <p:nvPr/>
          </p:nvSpPr>
          <p:spPr>
            <a:xfrm>
              <a:off x="1791950" y="676699"/>
              <a:ext cx="2870260" cy="735100"/>
            </a:xfrm>
            <a:custGeom>
              <a:avLst/>
              <a:gdLst/>
              <a:ahLst/>
              <a:cxnLst/>
              <a:rect l="l" t="t" r="r" b="b"/>
              <a:pathLst>
                <a:path w="125861" h="29404" extrusionOk="0">
                  <a:moveTo>
                    <a:pt x="1419" y="29404"/>
                  </a:moveTo>
                  <a:cubicBezTo>
                    <a:pt x="1478" y="25006"/>
                    <a:pt x="-1850" y="7713"/>
                    <a:pt x="1775" y="3018"/>
                  </a:cubicBezTo>
                  <a:cubicBezTo>
                    <a:pt x="5400" y="-1677"/>
                    <a:pt x="4687" y="1532"/>
                    <a:pt x="23169" y="1235"/>
                  </a:cubicBezTo>
                  <a:cubicBezTo>
                    <a:pt x="41651" y="938"/>
                    <a:pt x="95553" y="-1261"/>
                    <a:pt x="112668" y="1235"/>
                  </a:cubicBezTo>
                  <a:cubicBezTo>
                    <a:pt x="129783" y="3731"/>
                    <a:pt x="123662" y="13715"/>
                    <a:pt x="125861" y="1621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35"/>
            <p:cNvSpPr/>
            <p:nvPr/>
          </p:nvSpPr>
          <p:spPr>
            <a:xfrm rot="10800000" flipH="1">
              <a:off x="4266200" y="1308576"/>
              <a:ext cx="756555" cy="901033"/>
            </a:xfrm>
            <a:custGeom>
              <a:avLst/>
              <a:gdLst/>
              <a:ahLst/>
              <a:cxnLst/>
              <a:rect l="l" t="t" r="r" b="b"/>
              <a:pathLst>
                <a:path w="9300" h="11076" extrusionOk="0">
                  <a:moveTo>
                    <a:pt x="4657" y="0"/>
                  </a:moveTo>
                  <a:cubicBezTo>
                    <a:pt x="2508" y="0"/>
                    <a:pt x="624" y="1207"/>
                    <a:pt x="266" y="3369"/>
                  </a:cubicBezTo>
                  <a:cubicBezTo>
                    <a:pt x="1" y="4988"/>
                    <a:pt x="624" y="6579"/>
                    <a:pt x="1553" y="7959"/>
                  </a:cubicBezTo>
                  <a:cubicBezTo>
                    <a:pt x="2481" y="9352"/>
                    <a:pt x="2694" y="11076"/>
                    <a:pt x="2694" y="11076"/>
                  </a:cubicBezTo>
                  <a:lnTo>
                    <a:pt x="6606" y="11076"/>
                  </a:lnTo>
                  <a:cubicBezTo>
                    <a:pt x="6606" y="11076"/>
                    <a:pt x="6819" y="9352"/>
                    <a:pt x="7747" y="7959"/>
                  </a:cubicBezTo>
                  <a:cubicBezTo>
                    <a:pt x="8676" y="6579"/>
                    <a:pt x="9299" y="4988"/>
                    <a:pt x="9034" y="3369"/>
                  </a:cubicBezTo>
                  <a:cubicBezTo>
                    <a:pt x="8676" y="1207"/>
                    <a:pt x="6792" y="0"/>
                    <a:pt x="4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 rot="10800000" flipH="1">
              <a:off x="4479904" y="1179069"/>
              <a:ext cx="329142" cy="143583"/>
            </a:xfrm>
            <a:custGeom>
              <a:avLst/>
              <a:gdLst/>
              <a:ahLst/>
              <a:cxnLst/>
              <a:rect l="l" t="t" r="r" b="b"/>
              <a:pathLst>
                <a:path w="4046" h="1765" extrusionOk="0">
                  <a:moveTo>
                    <a:pt x="0" y="0"/>
                  </a:moveTo>
                  <a:lnTo>
                    <a:pt x="0" y="1765"/>
                  </a:lnTo>
                  <a:lnTo>
                    <a:pt x="4046" y="176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 rot="10800000" flipH="1">
              <a:off x="4458266" y="1431578"/>
              <a:ext cx="373478" cy="452143"/>
            </a:xfrm>
            <a:custGeom>
              <a:avLst/>
              <a:gdLst/>
              <a:ahLst/>
              <a:cxnLst/>
              <a:rect l="l" t="t" r="r" b="b"/>
              <a:pathLst>
                <a:path w="4591" h="5558" extrusionOk="0">
                  <a:moveTo>
                    <a:pt x="1871" y="345"/>
                  </a:moveTo>
                  <a:cubicBezTo>
                    <a:pt x="1951" y="438"/>
                    <a:pt x="2004" y="557"/>
                    <a:pt x="2004" y="690"/>
                  </a:cubicBezTo>
                  <a:cubicBezTo>
                    <a:pt x="2004" y="823"/>
                    <a:pt x="1951" y="942"/>
                    <a:pt x="1871" y="1035"/>
                  </a:cubicBezTo>
                  <a:cubicBezTo>
                    <a:pt x="1778" y="942"/>
                    <a:pt x="1739" y="823"/>
                    <a:pt x="1739" y="690"/>
                  </a:cubicBezTo>
                  <a:cubicBezTo>
                    <a:pt x="1739" y="557"/>
                    <a:pt x="1778" y="438"/>
                    <a:pt x="1871" y="345"/>
                  </a:cubicBezTo>
                  <a:close/>
                  <a:moveTo>
                    <a:pt x="2667" y="345"/>
                  </a:moveTo>
                  <a:cubicBezTo>
                    <a:pt x="2747" y="438"/>
                    <a:pt x="2800" y="557"/>
                    <a:pt x="2800" y="690"/>
                  </a:cubicBezTo>
                  <a:cubicBezTo>
                    <a:pt x="2800" y="823"/>
                    <a:pt x="2747" y="942"/>
                    <a:pt x="2667" y="1035"/>
                  </a:cubicBezTo>
                  <a:cubicBezTo>
                    <a:pt x="2587" y="942"/>
                    <a:pt x="2534" y="823"/>
                    <a:pt x="2534" y="690"/>
                  </a:cubicBezTo>
                  <a:cubicBezTo>
                    <a:pt x="2534" y="557"/>
                    <a:pt x="2587" y="438"/>
                    <a:pt x="2667" y="345"/>
                  </a:cubicBezTo>
                  <a:close/>
                  <a:moveTo>
                    <a:pt x="3476" y="358"/>
                  </a:moveTo>
                  <a:cubicBezTo>
                    <a:pt x="3542" y="451"/>
                    <a:pt x="3596" y="570"/>
                    <a:pt x="3596" y="690"/>
                  </a:cubicBezTo>
                  <a:cubicBezTo>
                    <a:pt x="3596" y="862"/>
                    <a:pt x="3503" y="1021"/>
                    <a:pt x="3370" y="1114"/>
                  </a:cubicBezTo>
                  <a:lnTo>
                    <a:pt x="3370" y="690"/>
                  </a:lnTo>
                  <a:cubicBezTo>
                    <a:pt x="3370" y="557"/>
                    <a:pt x="3410" y="451"/>
                    <a:pt x="3476" y="358"/>
                  </a:cubicBezTo>
                  <a:close/>
                  <a:moveTo>
                    <a:pt x="1075" y="332"/>
                  </a:moveTo>
                  <a:cubicBezTo>
                    <a:pt x="1155" y="425"/>
                    <a:pt x="1221" y="544"/>
                    <a:pt x="1221" y="690"/>
                  </a:cubicBezTo>
                  <a:lnTo>
                    <a:pt x="1221" y="1154"/>
                  </a:lnTo>
                  <a:lnTo>
                    <a:pt x="1208" y="1154"/>
                  </a:lnTo>
                  <a:cubicBezTo>
                    <a:pt x="1049" y="1061"/>
                    <a:pt x="943" y="889"/>
                    <a:pt x="943" y="690"/>
                  </a:cubicBezTo>
                  <a:cubicBezTo>
                    <a:pt x="943" y="544"/>
                    <a:pt x="996" y="425"/>
                    <a:pt x="1075" y="332"/>
                  </a:cubicBezTo>
                  <a:close/>
                  <a:moveTo>
                    <a:pt x="677" y="159"/>
                  </a:moveTo>
                  <a:cubicBezTo>
                    <a:pt x="784" y="159"/>
                    <a:pt x="876" y="186"/>
                    <a:pt x="956" y="239"/>
                  </a:cubicBezTo>
                  <a:cubicBezTo>
                    <a:pt x="850" y="358"/>
                    <a:pt x="784" y="517"/>
                    <a:pt x="784" y="690"/>
                  </a:cubicBezTo>
                  <a:cubicBezTo>
                    <a:pt x="784" y="902"/>
                    <a:pt x="876" y="1088"/>
                    <a:pt x="1036" y="1220"/>
                  </a:cubicBezTo>
                  <a:lnTo>
                    <a:pt x="677" y="1220"/>
                  </a:lnTo>
                  <a:cubicBezTo>
                    <a:pt x="386" y="1220"/>
                    <a:pt x="147" y="982"/>
                    <a:pt x="147" y="690"/>
                  </a:cubicBezTo>
                  <a:cubicBezTo>
                    <a:pt x="147" y="398"/>
                    <a:pt x="386" y="159"/>
                    <a:pt x="677" y="159"/>
                  </a:cubicBezTo>
                  <a:close/>
                  <a:moveTo>
                    <a:pt x="1473" y="159"/>
                  </a:moveTo>
                  <a:cubicBezTo>
                    <a:pt x="1566" y="159"/>
                    <a:pt x="1672" y="186"/>
                    <a:pt x="1752" y="239"/>
                  </a:cubicBezTo>
                  <a:cubicBezTo>
                    <a:pt x="1646" y="358"/>
                    <a:pt x="1579" y="517"/>
                    <a:pt x="1579" y="690"/>
                  </a:cubicBezTo>
                  <a:cubicBezTo>
                    <a:pt x="1579" y="862"/>
                    <a:pt x="1646" y="1021"/>
                    <a:pt x="1752" y="1141"/>
                  </a:cubicBezTo>
                  <a:cubicBezTo>
                    <a:pt x="1672" y="1194"/>
                    <a:pt x="1566" y="1220"/>
                    <a:pt x="1473" y="1220"/>
                  </a:cubicBezTo>
                  <a:cubicBezTo>
                    <a:pt x="1433" y="1220"/>
                    <a:pt x="1407" y="1207"/>
                    <a:pt x="1367" y="1207"/>
                  </a:cubicBezTo>
                  <a:lnTo>
                    <a:pt x="1367" y="690"/>
                  </a:lnTo>
                  <a:cubicBezTo>
                    <a:pt x="1367" y="517"/>
                    <a:pt x="1301" y="358"/>
                    <a:pt x="1195" y="239"/>
                  </a:cubicBezTo>
                  <a:cubicBezTo>
                    <a:pt x="1274" y="186"/>
                    <a:pt x="1367" y="159"/>
                    <a:pt x="1473" y="159"/>
                  </a:cubicBezTo>
                  <a:close/>
                  <a:moveTo>
                    <a:pt x="2269" y="159"/>
                  </a:moveTo>
                  <a:cubicBezTo>
                    <a:pt x="2362" y="159"/>
                    <a:pt x="2455" y="186"/>
                    <a:pt x="2548" y="239"/>
                  </a:cubicBezTo>
                  <a:cubicBezTo>
                    <a:pt x="2442" y="358"/>
                    <a:pt x="2375" y="517"/>
                    <a:pt x="2375" y="690"/>
                  </a:cubicBezTo>
                  <a:cubicBezTo>
                    <a:pt x="2375" y="862"/>
                    <a:pt x="2442" y="1008"/>
                    <a:pt x="2548" y="1141"/>
                  </a:cubicBezTo>
                  <a:cubicBezTo>
                    <a:pt x="2455" y="1194"/>
                    <a:pt x="2362" y="1220"/>
                    <a:pt x="2269" y="1220"/>
                  </a:cubicBezTo>
                  <a:cubicBezTo>
                    <a:pt x="2163" y="1220"/>
                    <a:pt x="2070" y="1194"/>
                    <a:pt x="1977" y="1141"/>
                  </a:cubicBezTo>
                  <a:cubicBezTo>
                    <a:pt x="2083" y="1021"/>
                    <a:pt x="2150" y="862"/>
                    <a:pt x="2150" y="690"/>
                  </a:cubicBezTo>
                  <a:cubicBezTo>
                    <a:pt x="2150" y="517"/>
                    <a:pt x="2083" y="358"/>
                    <a:pt x="1977" y="239"/>
                  </a:cubicBezTo>
                  <a:cubicBezTo>
                    <a:pt x="2070" y="186"/>
                    <a:pt x="2163" y="159"/>
                    <a:pt x="2269" y="159"/>
                  </a:cubicBezTo>
                  <a:close/>
                  <a:moveTo>
                    <a:pt x="3065" y="159"/>
                  </a:moveTo>
                  <a:cubicBezTo>
                    <a:pt x="3171" y="159"/>
                    <a:pt x="3277" y="186"/>
                    <a:pt x="3370" y="252"/>
                  </a:cubicBezTo>
                  <a:cubicBezTo>
                    <a:pt x="3264" y="372"/>
                    <a:pt x="3211" y="517"/>
                    <a:pt x="3211" y="690"/>
                  </a:cubicBezTo>
                  <a:lnTo>
                    <a:pt x="3211" y="1194"/>
                  </a:lnTo>
                  <a:cubicBezTo>
                    <a:pt x="3158" y="1207"/>
                    <a:pt x="3118" y="1220"/>
                    <a:pt x="3065" y="1220"/>
                  </a:cubicBezTo>
                  <a:cubicBezTo>
                    <a:pt x="2959" y="1220"/>
                    <a:pt x="2866" y="1194"/>
                    <a:pt x="2786" y="1141"/>
                  </a:cubicBezTo>
                  <a:cubicBezTo>
                    <a:pt x="2879" y="1021"/>
                    <a:pt x="2946" y="862"/>
                    <a:pt x="2946" y="690"/>
                  </a:cubicBezTo>
                  <a:cubicBezTo>
                    <a:pt x="2946" y="517"/>
                    <a:pt x="2879" y="358"/>
                    <a:pt x="2786" y="239"/>
                  </a:cubicBezTo>
                  <a:cubicBezTo>
                    <a:pt x="2866" y="186"/>
                    <a:pt x="2959" y="159"/>
                    <a:pt x="3065" y="159"/>
                  </a:cubicBezTo>
                  <a:close/>
                  <a:moveTo>
                    <a:pt x="3901" y="159"/>
                  </a:moveTo>
                  <a:cubicBezTo>
                    <a:pt x="4192" y="159"/>
                    <a:pt x="4431" y="398"/>
                    <a:pt x="4431" y="690"/>
                  </a:cubicBezTo>
                  <a:cubicBezTo>
                    <a:pt x="4431" y="982"/>
                    <a:pt x="4192" y="1220"/>
                    <a:pt x="3901" y="1220"/>
                  </a:cubicBezTo>
                  <a:lnTo>
                    <a:pt x="3489" y="1220"/>
                  </a:lnTo>
                  <a:cubicBezTo>
                    <a:pt x="3649" y="1088"/>
                    <a:pt x="3755" y="902"/>
                    <a:pt x="3755" y="690"/>
                  </a:cubicBezTo>
                  <a:cubicBezTo>
                    <a:pt x="3755" y="517"/>
                    <a:pt x="3688" y="372"/>
                    <a:pt x="3596" y="252"/>
                  </a:cubicBezTo>
                  <a:cubicBezTo>
                    <a:pt x="3675" y="199"/>
                    <a:pt x="3781" y="159"/>
                    <a:pt x="3901" y="159"/>
                  </a:cubicBezTo>
                  <a:close/>
                  <a:moveTo>
                    <a:pt x="677" y="0"/>
                  </a:moveTo>
                  <a:cubicBezTo>
                    <a:pt x="306" y="0"/>
                    <a:pt x="1" y="305"/>
                    <a:pt x="1" y="690"/>
                  </a:cubicBezTo>
                  <a:cubicBezTo>
                    <a:pt x="1" y="1061"/>
                    <a:pt x="306" y="1366"/>
                    <a:pt x="677" y="1366"/>
                  </a:cubicBezTo>
                  <a:lnTo>
                    <a:pt x="1208" y="1366"/>
                  </a:lnTo>
                  <a:lnTo>
                    <a:pt x="1208" y="5558"/>
                  </a:lnTo>
                  <a:lnTo>
                    <a:pt x="1367" y="5558"/>
                  </a:lnTo>
                  <a:lnTo>
                    <a:pt x="1367" y="1366"/>
                  </a:lnTo>
                  <a:lnTo>
                    <a:pt x="1473" y="1366"/>
                  </a:lnTo>
                  <a:cubicBezTo>
                    <a:pt x="1619" y="1366"/>
                    <a:pt x="1752" y="1327"/>
                    <a:pt x="1871" y="1247"/>
                  </a:cubicBezTo>
                  <a:cubicBezTo>
                    <a:pt x="1977" y="1327"/>
                    <a:pt x="2110" y="1366"/>
                    <a:pt x="2269" y="1366"/>
                  </a:cubicBezTo>
                  <a:cubicBezTo>
                    <a:pt x="2415" y="1366"/>
                    <a:pt x="2548" y="1327"/>
                    <a:pt x="2667" y="1247"/>
                  </a:cubicBezTo>
                  <a:cubicBezTo>
                    <a:pt x="2773" y="1327"/>
                    <a:pt x="2906" y="1366"/>
                    <a:pt x="3065" y="1366"/>
                  </a:cubicBezTo>
                  <a:cubicBezTo>
                    <a:pt x="3105" y="1366"/>
                    <a:pt x="3158" y="1366"/>
                    <a:pt x="3211" y="1353"/>
                  </a:cubicBezTo>
                  <a:lnTo>
                    <a:pt x="3211" y="1366"/>
                  </a:lnTo>
                  <a:lnTo>
                    <a:pt x="3211" y="5505"/>
                  </a:lnTo>
                  <a:lnTo>
                    <a:pt x="3370" y="5505"/>
                  </a:lnTo>
                  <a:lnTo>
                    <a:pt x="3370" y="1366"/>
                  </a:lnTo>
                  <a:lnTo>
                    <a:pt x="3901" y="1366"/>
                  </a:lnTo>
                  <a:cubicBezTo>
                    <a:pt x="4272" y="1366"/>
                    <a:pt x="4577" y="1061"/>
                    <a:pt x="4577" y="690"/>
                  </a:cubicBezTo>
                  <a:cubicBezTo>
                    <a:pt x="4590" y="305"/>
                    <a:pt x="4272" y="0"/>
                    <a:pt x="3901" y="0"/>
                  </a:cubicBezTo>
                  <a:cubicBezTo>
                    <a:pt x="3741" y="0"/>
                    <a:pt x="3596" y="53"/>
                    <a:pt x="3476" y="146"/>
                  </a:cubicBezTo>
                  <a:cubicBezTo>
                    <a:pt x="3370" y="53"/>
                    <a:pt x="3224" y="0"/>
                    <a:pt x="3065" y="0"/>
                  </a:cubicBezTo>
                  <a:cubicBezTo>
                    <a:pt x="2906" y="0"/>
                    <a:pt x="2773" y="53"/>
                    <a:pt x="2667" y="133"/>
                  </a:cubicBezTo>
                  <a:cubicBezTo>
                    <a:pt x="2548" y="53"/>
                    <a:pt x="2415" y="0"/>
                    <a:pt x="2269" y="0"/>
                  </a:cubicBezTo>
                  <a:cubicBezTo>
                    <a:pt x="2110" y="0"/>
                    <a:pt x="1977" y="53"/>
                    <a:pt x="1871" y="133"/>
                  </a:cubicBezTo>
                  <a:cubicBezTo>
                    <a:pt x="1752" y="53"/>
                    <a:pt x="1619" y="0"/>
                    <a:pt x="1473" y="0"/>
                  </a:cubicBezTo>
                  <a:cubicBezTo>
                    <a:pt x="1327" y="0"/>
                    <a:pt x="1181" y="53"/>
                    <a:pt x="1075" y="120"/>
                  </a:cubicBezTo>
                  <a:cubicBezTo>
                    <a:pt x="969" y="53"/>
                    <a:pt x="823" y="0"/>
                    <a:pt x="677" y="0"/>
                  </a:cubicBez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 rot="10800000" flipH="1">
              <a:off x="4458266" y="1007503"/>
              <a:ext cx="373478" cy="227780"/>
            </a:xfrm>
            <a:custGeom>
              <a:avLst/>
              <a:gdLst/>
              <a:ahLst/>
              <a:cxnLst/>
              <a:rect l="l" t="t" r="r" b="b"/>
              <a:pathLst>
                <a:path w="4591" h="2800" extrusionOk="0">
                  <a:moveTo>
                    <a:pt x="1" y="1"/>
                  </a:moveTo>
                  <a:lnTo>
                    <a:pt x="1" y="1778"/>
                  </a:lnTo>
                  <a:cubicBezTo>
                    <a:pt x="1" y="2123"/>
                    <a:pt x="266" y="2402"/>
                    <a:pt x="611" y="2402"/>
                  </a:cubicBezTo>
                  <a:lnTo>
                    <a:pt x="1168" y="2402"/>
                  </a:lnTo>
                  <a:lnTo>
                    <a:pt x="1168" y="2800"/>
                  </a:lnTo>
                  <a:lnTo>
                    <a:pt x="3423" y="2800"/>
                  </a:lnTo>
                  <a:lnTo>
                    <a:pt x="3423" y="2402"/>
                  </a:lnTo>
                  <a:lnTo>
                    <a:pt x="3967" y="2402"/>
                  </a:lnTo>
                  <a:cubicBezTo>
                    <a:pt x="4312" y="2402"/>
                    <a:pt x="4590" y="2123"/>
                    <a:pt x="4590" y="1778"/>
                  </a:cubicBezTo>
                  <a:lnTo>
                    <a:pt x="4590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5"/>
          <p:cNvSpPr/>
          <p:nvPr/>
        </p:nvSpPr>
        <p:spPr>
          <a:xfrm rot="10800000" flipH="1">
            <a:off x="2884631" y="981201"/>
            <a:ext cx="164083" cy="81"/>
          </a:xfrm>
          <a:custGeom>
            <a:avLst/>
            <a:gdLst/>
            <a:ahLst/>
            <a:cxnLst/>
            <a:rect l="l" t="t" r="r" b="b"/>
            <a:pathLst>
              <a:path w="2017" h="1" fill="none" extrusionOk="0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w="1650" cap="flat" cmpd="sng">
            <a:solidFill>
              <a:srgbClr val="44444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35"/>
          <p:cNvGrpSpPr/>
          <p:nvPr/>
        </p:nvGrpSpPr>
        <p:grpSpPr>
          <a:xfrm flipH="1">
            <a:off x="189188" y="1045572"/>
            <a:ext cx="2054949" cy="3406484"/>
            <a:chOff x="2653224" y="645065"/>
            <a:chExt cx="1759915" cy="2706262"/>
          </a:xfrm>
        </p:grpSpPr>
        <p:sp>
          <p:nvSpPr>
            <p:cNvPr id="265" name="Google Shape;265;p35"/>
            <p:cNvSpPr/>
            <p:nvPr/>
          </p:nvSpPr>
          <p:spPr>
            <a:xfrm>
              <a:off x="2879782" y="647181"/>
              <a:ext cx="1299241" cy="1299241"/>
            </a:xfrm>
            <a:custGeom>
              <a:avLst/>
              <a:gdLst/>
              <a:ahLst/>
              <a:cxnLst/>
              <a:rect l="l" t="t" r="r" b="b"/>
              <a:pathLst>
                <a:path w="15971" h="15971" fill="none" extrusionOk="0">
                  <a:moveTo>
                    <a:pt x="15971" y="7986"/>
                  </a:moveTo>
                  <a:cubicBezTo>
                    <a:pt x="15971" y="12390"/>
                    <a:pt x="12389" y="15971"/>
                    <a:pt x="7986" y="15971"/>
                  </a:cubicBezTo>
                  <a:cubicBezTo>
                    <a:pt x="3569" y="15971"/>
                    <a:pt x="0" y="12390"/>
                    <a:pt x="0" y="7986"/>
                  </a:cubicBezTo>
                  <a:cubicBezTo>
                    <a:pt x="0" y="3569"/>
                    <a:pt x="3569" y="1"/>
                    <a:pt x="7986" y="1"/>
                  </a:cubicBezTo>
                  <a:cubicBezTo>
                    <a:pt x="12389" y="1"/>
                    <a:pt x="15971" y="3569"/>
                    <a:pt x="15971" y="798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BCAB3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871429" y="645065"/>
              <a:ext cx="541710" cy="700342"/>
            </a:xfrm>
            <a:custGeom>
              <a:avLst/>
              <a:gdLst/>
              <a:ahLst/>
              <a:cxnLst/>
              <a:rect l="l" t="t" r="r" b="b"/>
              <a:pathLst>
                <a:path w="6659" h="8609" extrusionOk="0">
                  <a:moveTo>
                    <a:pt x="0" y="0"/>
                  </a:moveTo>
                  <a:lnTo>
                    <a:pt x="0" y="8609"/>
                  </a:lnTo>
                  <a:lnTo>
                    <a:pt x="6659" y="8609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925364" y="708681"/>
              <a:ext cx="252592" cy="51901"/>
            </a:xfrm>
            <a:custGeom>
              <a:avLst/>
              <a:gdLst/>
              <a:ahLst/>
              <a:cxnLst/>
              <a:rect l="l" t="t" r="r" b="b"/>
              <a:pathLst>
                <a:path w="3105" h="638" fill="none" extrusionOk="0">
                  <a:moveTo>
                    <a:pt x="2786" y="638"/>
                  </a:moveTo>
                  <a:lnTo>
                    <a:pt x="319" y="638"/>
                  </a:lnTo>
                  <a:cubicBezTo>
                    <a:pt x="146" y="638"/>
                    <a:pt x="0" y="505"/>
                    <a:pt x="0" y="319"/>
                  </a:cubicBezTo>
                  <a:lnTo>
                    <a:pt x="0" y="319"/>
                  </a:lnTo>
                  <a:cubicBezTo>
                    <a:pt x="0" y="147"/>
                    <a:pt x="146" y="1"/>
                    <a:pt x="319" y="1"/>
                  </a:cubicBezTo>
                  <a:lnTo>
                    <a:pt x="2786" y="1"/>
                  </a:lnTo>
                  <a:cubicBezTo>
                    <a:pt x="2972" y="1"/>
                    <a:pt x="3104" y="147"/>
                    <a:pt x="3104" y="319"/>
                  </a:cubicBezTo>
                  <a:lnTo>
                    <a:pt x="3104" y="319"/>
                  </a:lnTo>
                  <a:cubicBezTo>
                    <a:pt x="3104" y="505"/>
                    <a:pt x="2972" y="638"/>
                    <a:pt x="2786" y="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925364" y="826313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3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3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925364" y="910510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5"/>
                    <a:pt x="0" y="199"/>
                  </a:cubicBezTo>
                  <a:lnTo>
                    <a:pt x="0" y="199"/>
                  </a:lnTo>
                  <a:cubicBezTo>
                    <a:pt x="0" y="93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93"/>
                    <a:pt x="5333" y="199"/>
                  </a:cubicBezTo>
                  <a:lnTo>
                    <a:pt x="5333" y="199"/>
                  </a:lnTo>
                  <a:cubicBezTo>
                    <a:pt x="5333" y="305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925364" y="995764"/>
              <a:ext cx="433840" cy="31320"/>
            </a:xfrm>
            <a:custGeom>
              <a:avLst/>
              <a:gdLst/>
              <a:ahLst/>
              <a:cxnLst/>
              <a:rect l="l" t="t" r="r" b="b"/>
              <a:pathLst>
                <a:path w="5333" h="385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2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2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925364" y="1079880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6"/>
                    <a:pt x="0" y="200"/>
                  </a:cubicBezTo>
                  <a:lnTo>
                    <a:pt x="0" y="200"/>
                  </a:lnTo>
                  <a:cubicBezTo>
                    <a:pt x="0" y="94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94"/>
                    <a:pt x="5333" y="200"/>
                  </a:cubicBezTo>
                  <a:lnTo>
                    <a:pt x="5333" y="200"/>
                  </a:lnTo>
                  <a:cubicBezTo>
                    <a:pt x="5333" y="306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4222126" y="1229889"/>
              <a:ext cx="119829" cy="229895"/>
            </a:xfrm>
            <a:custGeom>
              <a:avLst/>
              <a:gdLst/>
              <a:ahLst/>
              <a:cxnLst/>
              <a:rect l="l" t="t" r="r" b="b"/>
              <a:pathLst>
                <a:path w="1473" h="2826" extrusionOk="0">
                  <a:moveTo>
                    <a:pt x="0" y="1"/>
                  </a:moveTo>
                  <a:lnTo>
                    <a:pt x="0" y="2826"/>
                  </a:lnTo>
                  <a:lnTo>
                    <a:pt x="730" y="2255"/>
                  </a:lnTo>
                  <a:lnTo>
                    <a:pt x="1472" y="2826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4220987" y="1229889"/>
              <a:ext cx="120967" cy="104779"/>
            </a:xfrm>
            <a:custGeom>
              <a:avLst/>
              <a:gdLst/>
              <a:ahLst/>
              <a:cxnLst/>
              <a:rect l="l" t="t" r="r" b="b"/>
              <a:pathLst>
                <a:path w="1487" h="1288" extrusionOk="0">
                  <a:moveTo>
                    <a:pt x="1" y="1"/>
                  </a:moveTo>
                  <a:lnTo>
                    <a:pt x="1" y="1048"/>
                  </a:lnTo>
                  <a:lnTo>
                    <a:pt x="14" y="1048"/>
                  </a:lnTo>
                  <a:cubicBezTo>
                    <a:pt x="213" y="1194"/>
                    <a:pt x="478" y="1287"/>
                    <a:pt x="744" y="1287"/>
                  </a:cubicBezTo>
                  <a:cubicBezTo>
                    <a:pt x="1022" y="1287"/>
                    <a:pt x="1287" y="1194"/>
                    <a:pt x="1486" y="1048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4204798" y="1152200"/>
              <a:ext cx="154402" cy="155460"/>
            </a:xfrm>
            <a:custGeom>
              <a:avLst/>
              <a:gdLst/>
              <a:ahLst/>
              <a:cxnLst/>
              <a:rect l="l" t="t" r="r" b="b"/>
              <a:pathLst>
                <a:path w="1898" h="1911" extrusionOk="0">
                  <a:moveTo>
                    <a:pt x="943" y="1"/>
                  </a:moveTo>
                  <a:cubicBezTo>
                    <a:pt x="425" y="1"/>
                    <a:pt x="1" y="438"/>
                    <a:pt x="1" y="956"/>
                  </a:cubicBezTo>
                  <a:cubicBezTo>
                    <a:pt x="1" y="1486"/>
                    <a:pt x="425" y="1911"/>
                    <a:pt x="943" y="1911"/>
                  </a:cubicBezTo>
                  <a:cubicBezTo>
                    <a:pt x="1473" y="1911"/>
                    <a:pt x="1898" y="1486"/>
                    <a:pt x="1898" y="956"/>
                  </a:cubicBezTo>
                  <a:cubicBezTo>
                    <a:pt x="1898" y="438"/>
                    <a:pt x="1473" y="1"/>
                    <a:pt x="943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4232864" y="1181323"/>
              <a:ext cx="98271" cy="98271"/>
            </a:xfrm>
            <a:custGeom>
              <a:avLst/>
              <a:gdLst/>
              <a:ahLst/>
              <a:cxnLst/>
              <a:rect l="l" t="t" r="r" b="b"/>
              <a:pathLst>
                <a:path w="1208" h="1208" fill="none" extrusionOk="0">
                  <a:moveTo>
                    <a:pt x="1208" y="598"/>
                  </a:moveTo>
                  <a:cubicBezTo>
                    <a:pt x="1208" y="929"/>
                    <a:pt x="943" y="1208"/>
                    <a:pt x="611" y="1208"/>
                  </a:cubicBezTo>
                  <a:cubicBezTo>
                    <a:pt x="266" y="1208"/>
                    <a:pt x="1" y="929"/>
                    <a:pt x="1" y="598"/>
                  </a:cubicBezTo>
                  <a:cubicBezTo>
                    <a:pt x="1" y="266"/>
                    <a:pt x="266" y="1"/>
                    <a:pt x="611" y="1"/>
                  </a:cubicBezTo>
                  <a:cubicBezTo>
                    <a:pt x="943" y="1"/>
                    <a:pt x="1208" y="266"/>
                    <a:pt x="1208" y="59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187282" y="3226130"/>
              <a:ext cx="323854" cy="125198"/>
            </a:xfrm>
            <a:custGeom>
              <a:avLst/>
              <a:gdLst/>
              <a:ahLst/>
              <a:cxnLst/>
              <a:rect l="l" t="t" r="r" b="b"/>
              <a:pathLst>
                <a:path w="3981" h="1539" extrusionOk="0">
                  <a:moveTo>
                    <a:pt x="3887" y="0"/>
                  </a:moveTo>
                  <a:lnTo>
                    <a:pt x="2468" y="53"/>
                  </a:lnTo>
                  <a:lnTo>
                    <a:pt x="1592" y="717"/>
                  </a:lnTo>
                  <a:cubicBezTo>
                    <a:pt x="1592" y="717"/>
                    <a:pt x="1" y="849"/>
                    <a:pt x="14" y="1114"/>
                  </a:cubicBezTo>
                  <a:cubicBezTo>
                    <a:pt x="14" y="1274"/>
                    <a:pt x="67" y="1539"/>
                    <a:pt x="1075" y="1539"/>
                  </a:cubicBezTo>
                  <a:cubicBezTo>
                    <a:pt x="2070" y="1539"/>
                    <a:pt x="2906" y="1194"/>
                    <a:pt x="2906" y="1194"/>
                  </a:cubicBezTo>
                  <a:lnTo>
                    <a:pt x="2906" y="1539"/>
                  </a:lnTo>
                  <a:lnTo>
                    <a:pt x="3980" y="1539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719306" y="3226130"/>
              <a:ext cx="328085" cy="125198"/>
            </a:xfrm>
            <a:custGeom>
              <a:avLst/>
              <a:gdLst/>
              <a:ahLst/>
              <a:cxnLst/>
              <a:rect l="l" t="t" r="r" b="b"/>
              <a:pathLst>
                <a:path w="4033" h="1539" extrusionOk="0">
                  <a:moveTo>
                    <a:pt x="0" y="0"/>
                  </a:moveTo>
                  <a:lnTo>
                    <a:pt x="53" y="1539"/>
                  </a:lnTo>
                  <a:lnTo>
                    <a:pt x="1141" y="1539"/>
                  </a:lnTo>
                  <a:lnTo>
                    <a:pt x="1141" y="1194"/>
                  </a:lnTo>
                  <a:cubicBezTo>
                    <a:pt x="1141" y="1194"/>
                    <a:pt x="1963" y="1539"/>
                    <a:pt x="2971" y="1539"/>
                  </a:cubicBezTo>
                  <a:cubicBezTo>
                    <a:pt x="3966" y="1539"/>
                    <a:pt x="4032" y="1274"/>
                    <a:pt x="4032" y="1114"/>
                  </a:cubicBezTo>
                  <a:cubicBezTo>
                    <a:pt x="4032" y="849"/>
                    <a:pt x="2441" y="717"/>
                    <a:pt x="2441" y="717"/>
                  </a:cubicBezTo>
                  <a:lnTo>
                    <a:pt x="156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273593" y="1881663"/>
              <a:ext cx="621677" cy="1367168"/>
            </a:xfrm>
            <a:custGeom>
              <a:avLst/>
              <a:gdLst/>
              <a:ahLst/>
              <a:cxnLst/>
              <a:rect l="l" t="t" r="r" b="b"/>
              <a:pathLst>
                <a:path w="7642" h="16806" extrusionOk="0">
                  <a:moveTo>
                    <a:pt x="1" y="0"/>
                  </a:moveTo>
                  <a:lnTo>
                    <a:pt x="757" y="16806"/>
                  </a:lnTo>
                  <a:lnTo>
                    <a:pt x="3158" y="16806"/>
                  </a:lnTo>
                  <a:lnTo>
                    <a:pt x="3503" y="186"/>
                  </a:lnTo>
                  <a:lnTo>
                    <a:pt x="5413" y="16806"/>
                  </a:lnTo>
                  <a:lnTo>
                    <a:pt x="7641" y="1680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713856" y="2270108"/>
              <a:ext cx="321658" cy="81025"/>
            </a:xfrm>
            <a:custGeom>
              <a:avLst/>
              <a:gdLst/>
              <a:ahLst/>
              <a:cxnLst/>
              <a:rect l="l" t="t" r="r" b="b"/>
              <a:pathLst>
                <a:path w="3954" h="996" fill="none" extrusionOk="0">
                  <a:moveTo>
                    <a:pt x="1" y="995"/>
                  </a:moveTo>
                  <a:lnTo>
                    <a:pt x="3953" y="995"/>
                  </a:lnTo>
                  <a:cubicBezTo>
                    <a:pt x="3953" y="995"/>
                    <a:pt x="3025" y="0"/>
                    <a:pt x="1977" y="0"/>
                  </a:cubicBezTo>
                  <a:cubicBezTo>
                    <a:pt x="929" y="0"/>
                    <a:pt x="1" y="995"/>
                    <a:pt x="1" y="995"/>
                  </a:cubicBezTo>
                  <a:close/>
                </a:path>
              </a:pathLst>
            </a:custGeom>
            <a:noFill/>
            <a:ln w="4300" cap="flat" cmpd="sng">
              <a:solidFill>
                <a:srgbClr val="1A2263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812044" y="2154591"/>
              <a:ext cx="130648" cy="154809"/>
            </a:xfrm>
            <a:custGeom>
              <a:avLst/>
              <a:gdLst/>
              <a:ahLst/>
              <a:cxnLst/>
              <a:rect l="l" t="t" r="r" b="b"/>
              <a:pathLst>
                <a:path w="1606" h="1903" extrusionOk="0">
                  <a:moveTo>
                    <a:pt x="399" y="1"/>
                  </a:moveTo>
                  <a:lnTo>
                    <a:pt x="359" y="757"/>
                  </a:lnTo>
                  <a:cubicBezTo>
                    <a:pt x="359" y="757"/>
                    <a:pt x="54" y="969"/>
                    <a:pt x="27" y="1301"/>
                  </a:cubicBezTo>
                  <a:cubicBezTo>
                    <a:pt x="1" y="1632"/>
                    <a:pt x="226" y="1646"/>
                    <a:pt x="226" y="1646"/>
                  </a:cubicBezTo>
                  <a:lnTo>
                    <a:pt x="226" y="1712"/>
                  </a:lnTo>
                  <a:cubicBezTo>
                    <a:pt x="226" y="1817"/>
                    <a:pt x="309" y="1902"/>
                    <a:pt x="402" y="1902"/>
                  </a:cubicBezTo>
                  <a:cubicBezTo>
                    <a:pt x="414" y="1902"/>
                    <a:pt x="426" y="1901"/>
                    <a:pt x="438" y="1898"/>
                  </a:cubicBezTo>
                  <a:cubicBezTo>
                    <a:pt x="478" y="1898"/>
                    <a:pt x="518" y="1884"/>
                    <a:pt x="545" y="1858"/>
                  </a:cubicBezTo>
                  <a:cubicBezTo>
                    <a:pt x="545" y="1858"/>
                    <a:pt x="615" y="1893"/>
                    <a:pt x="710" y="1893"/>
                  </a:cubicBezTo>
                  <a:cubicBezTo>
                    <a:pt x="757" y="1893"/>
                    <a:pt x="810" y="1884"/>
                    <a:pt x="863" y="1858"/>
                  </a:cubicBezTo>
                  <a:cubicBezTo>
                    <a:pt x="863" y="1858"/>
                    <a:pt x="945" y="1899"/>
                    <a:pt x="1036" y="1899"/>
                  </a:cubicBezTo>
                  <a:cubicBezTo>
                    <a:pt x="1081" y="1899"/>
                    <a:pt x="1128" y="1889"/>
                    <a:pt x="1168" y="1858"/>
                  </a:cubicBezTo>
                  <a:cubicBezTo>
                    <a:pt x="1168" y="1858"/>
                    <a:pt x="1227" y="1887"/>
                    <a:pt x="1290" y="1887"/>
                  </a:cubicBezTo>
                  <a:cubicBezTo>
                    <a:pt x="1321" y="1887"/>
                    <a:pt x="1354" y="1880"/>
                    <a:pt x="1380" y="1858"/>
                  </a:cubicBezTo>
                  <a:cubicBezTo>
                    <a:pt x="1473" y="1778"/>
                    <a:pt x="1606" y="1208"/>
                    <a:pt x="1327" y="823"/>
                  </a:cubicBezTo>
                  <a:lnTo>
                    <a:pt x="1380" y="27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614609" y="2342346"/>
              <a:ext cx="520152" cy="358347"/>
            </a:xfrm>
            <a:custGeom>
              <a:avLst/>
              <a:gdLst/>
              <a:ahLst/>
              <a:cxnLst/>
              <a:rect l="l" t="t" r="r" b="b"/>
              <a:pathLst>
                <a:path w="6394" h="4405" extrusionOk="0">
                  <a:moveTo>
                    <a:pt x="0" y="1"/>
                  </a:moveTo>
                  <a:lnTo>
                    <a:pt x="0" y="4405"/>
                  </a:lnTo>
                  <a:lnTo>
                    <a:pt x="6394" y="4405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614609" y="2342346"/>
              <a:ext cx="520152" cy="26032"/>
            </a:xfrm>
            <a:custGeom>
              <a:avLst/>
              <a:gdLst/>
              <a:ahLst/>
              <a:cxnLst/>
              <a:rect l="l" t="t" r="r" b="b"/>
              <a:pathLst>
                <a:path w="6394" h="320" extrusionOk="0">
                  <a:moveTo>
                    <a:pt x="0" y="1"/>
                  </a:moveTo>
                  <a:lnTo>
                    <a:pt x="0" y="319"/>
                  </a:lnTo>
                  <a:lnTo>
                    <a:pt x="6394" y="319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677167" y="2485929"/>
              <a:ext cx="29205" cy="160829"/>
            </a:xfrm>
            <a:custGeom>
              <a:avLst/>
              <a:gdLst/>
              <a:ahLst/>
              <a:cxnLst/>
              <a:rect l="l" t="t" r="r" b="b"/>
              <a:pathLst>
                <a:path w="359" h="1977" extrusionOk="0">
                  <a:moveTo>
                    <a:pt x="1" y="0"/>
                  </a:moveTo>
                  <a:lnTo>
                    <a:pt x="1" y="1976"/>
                  </a:lnTo>
                  <a:lnTo>
                    <a:pt x="359" y="1976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665290" y="2543118"/>
              <a:ext cx="52959" cy="52878"/>
            </a:xfrm>
            <a:custGeom>
              <a:avLst/>
              <a:gdLst/>
              <a:ahLst/>
              <a:cxnLst/>
              <a:rect l="l" t="t" r="r" b="b"/>
              <a:pathLst>
                <a:path w="651" h="650" fill="none" extrusionOk="0">
                  <a:moveTo>
                    <a:pt x="1" y="0"/>
                  </a:moveTo>
                  <a:lnTo>
                    <a:pt x="651" y="0"/>
                  </a:lnTo>
                  <a:lnTo>
                    <a:pt x="651" y="650"/>
                  </a:lnTo>
                  <a:lnTo>
                    <a:pt x="1" y="650"/>
                  </a:ln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4042995" y="2485929"/>
              <a:ext cx="29205" cy="160829"/>
            </a:xfrm>
            <a:custGeom>
              <a:avLst/>
              <a:gdLst/>
              <a:ahLst/>
              <a:cxnLst/>
              <a:rect l="l" t="t" r="r" b="b"/>
              <a:pathLst>
                <a:path w="359" h="1977" extrusionOk="0">
                  <a:moveTo>
                    <a:pt x="0" y="0"/>
                  </a:moveTo>
                  <a:lnTo>
                    <a:pt x="0" y="1976"/>
                  </a:lnTo>
                  <a:lnTo>
                    <a:pt x="358" y="197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4031118" y="2543118"/>
              <a:ext cx="52959" cy="52878"/>
            </a:xfrm>
            <a:custGeom>
              <a:avLst/>
              <a:gdLst/>
              <a:ahLst/>
              <a:cxnLst/>
              <a:rect l="l" t="t" r="r" b="b"/>
              <a:pathLst>
                <a:path w="651" h="650" fill="none" extrusionOk="0">
                  <a:moveTo>
                    <a:pt x="0" y="0"/>
                  </a:moveTo>
                  <a:lnTo>
                    <a:pt x="650" y="0"/>
                  </a:lnTo>
                  <a:lnTo>
                    <a:pt x="650" y="650"/>
                  </a:lnTo>
                  <a:lnTo>
                    <a:pt x="0" y="650"/>
                  </a:ln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614609" y="2342346"/>
              <a:ext cx="520152" cy="143664"/>
            </a:xfrm>
            <a:custGeom>
              <a:avLst/>
              <a:gdLst/>
              <a:ahLst/>
              <a:cxnLst/>
              <a:rect l="l" t="t" r="r" b="b"/>
              <a:pathLst>
                <a:path w="6394" h="1766" fill="none" extrusionOk="0">
                  <a:moveTo>
                    <a:pt x="6394" y="1"/>
                  </a:moveTo>
                  <a:lnTo>
                    <a:pt x="5810" y="1765"/>
                  </a:lnTo>
                  <a:lnTo>
                    <a:pt x="584" y="1765"/>
                  </a:lnTo>
                  <a:lnTo>
                    <a:pt x="0" y="1"/>
                  </a:lnTo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273593" y="1881663"/>
              <a:ext cx="577422" cy="394954"/>
            </a:xfrm>
            <a:custGeom>
              <a:avLst/>
              <a:gdLst/>
              <a:ahLst/>
              <a:cxnLst/>
              <a:rect l="l" t="t" r="r" b="b"/>
              <a:pathLst>
                <a:path w="7098" h="4855" extrusionOk="0">
                  <a:moveTo>
                    <a:pt x="1" y="0"/>
                  </a:moveTo>
                  <a:lnTo>
                    <a:pt x="240" y="4855"/>
                  </a:lnTo>
                  <a:lnTo>
                    <a:pt x="3436" y="3462"/>
                  </a:lnTo>
                  <a:lnTo>
                    <a:pt x="3503" y="186"/>
                  </a:lnTo>
                  <a:lnTo>
                    <a:pt x="3861" y="3303"/>
                  </a:lnTo>
                  <a:lnTo>
                    <a:pt x="7097" y="205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2751413" y="1284800"/>
              <a:ext cx="186698" cy="134227"/>
            </a:xfrm>
            <a:custGeom>
              <a:avLst/>
              <a:gdLst/>
              <a:ahLst/>
              <a:cxnLst/>
              <a:rect l="l" t="t" r="r" b="b"/>
              <a:pathLst>
                <a:path w="2295" h="1650" extrusionOk="0">
                  <a:moveTo>
                    <a:pt x="1717" y="0"/>
                  </a:moveTo>
                  <a:cubicBezTo>
                    <a:pt x="1467" y="0"/>
                    <a:pt x="1143" y="153"/>
                    <a:pt x="796" y="413"/>
                  </a:cubicBezTo>
                  <a:cubicBezTo>
                    <a:pt x="265" y="798"/>
                    <a:pt x="0" y="1315"/>
                    <a:pt x="133" y="1461"/>
                  </a:cubicBezTo>
                  <a:cubicBezTo>
                    <a:pt x="257" y="1603"/>
                    <a:pt x="405" y="1650"/>
                    <a:pt x="549" y="1650"/>
                  </a:cubicBezTo>
                  <a:cubicBezTo>
                    <a:pt x="836" y="1650"/>
                    <a:pt x="1101" y="1461"/>
                    <a:pt x="1101" y="1461"/>
                  </a:cubicBezTo>
                  <a:lnTo>
                    <a:pt x="1525" y="1196"/>
                  </a:lnTo>
                  <a:cubicBezTo>
                    <a:pt x="1525" y="1196"/>
                    <a:pt x="2295" y="400"/>
                    <a:pt x="2043" y="135"/>
                  </a:cubicBezTo>
                  <a:cubicBezTo>
                    <a:pt x="1960" y="43"/>
                    <a:pt x="1849" y="0"/>
                    <a:pt x="1717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2653224" y="1140323"/>
              <a:ext cx="286027" cy="280658"/>
            </a:xfrm>
            <a:custGeom>
              <a:avLst/>
              <a:gdLst/>
              <a:ahLst/>
              <a:cxnLst/>
              <a:rect l="l" t="t" r="r" b="b"/>
              <a:pathLst>
                <a:path w="3516" h="3450" extrusionOk="0">
                  <a:moveTo>
                    <a:pt x="1379" y="1"/>
                  </a:moveTo>
                  <a:cubicBezTo>
                    <a:pt x="1247" y="1"/>
                    <a:pt x="1512" y="624"/>
                    <a:pt x="1512" y="624"/>
                  </a:cubicBezTo>
                  <a:lnTo>
                    <a:pt x="849" y="531"/>
                  </a:lnTo>
                  <a:cubicBezTo>
                    <a:pt x="849" y="531"/>
                    <a:pt x="491" y="147"/>
                    <a:pt x="332" y="120"/>
                  </a:cubicBezTo>
                  <a:cubicBezTo>
                    <a:pt x="239" y="120"/>
                    <a:pt x="279" y="253"/>
                    <a:pt x="279" y="253"/>
                  </a:cubicBezTo>
                  <a:cubicBezTo>
                    <a:pt x="279" y="253"/>
                    <a:pt x="272" y="252"/>
                    <a:pt x="262" y="252"/>
                  </a:cubicBezTo>
                  <a:cubicBezTo>
                    <a:pt x="222" y="252"/>
                    <a:pt x="122" y="269"/>
                    <a:pt x="133" y="438"/>
                  </a:cubicBezTo>
                  <a:cubicBezTo>
                    <a:pt x="0" y="491"/>
                    <a:pt x="27" y="651"/>
                    <a:pt x="146" y="757"/>
                  </a:cubicBezTo>
                  <a:cubicBezTo>
                    <a:pt x="27" y="757"/>
                    <a:pt x="13" y="889"/>
                    <a:pt x="159" y="995"/>
                  </a:cubicBezTo>
                  <a:cubicBezTo>
                    <a:pt x="318" y="1115"/>
                    <a:pt x="504" y="1194"/>
                    <a:pt x="676" y="1301"/>
                  </a:cubicBezTo>
                  <a:cubicBezTo>
                    <a:pt x="1220" y="1592"/>
                    <a:pt x="1910" y="1606"/>
                    <a:pt x="1910" y="1606"/>
                  </a:cubicBezTo>
                  <a:lnTo>
                    <a:pt x="2878" y="3449"/>
                  </a:lnTo>
                  <a:lnTo>
                    <a:pt x="3515" y="2295"/>
                  </a:lnTo>
                  <a:lnTo>
                    <a:pt x="2640" y="1128"/>
                  </a:lnTo>
                  <a:cubicBezTo>
                    <a:pt x="2640" y="1128"/>
                    <a:pt x="2613" y="796"/>
                    <a:pt x="2335" y="664"/>
                  </a:cubicBezTo>
                  <a:cubicBezTo>
                    <a:pt x="2029" y="518"/>
                    <a:pt x="1738" y="465"/>
                    <a:pt x="1738" y="465"/>
                  </a:cubicBezTo>
                  <a:cubicBezTo>
                    <a:pt x="1738" y="465"/>
                    <a:pt x="1499" y="1"/>
                    <a:pt x="1379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2675839" y="1160823"/>
              <a:ext cx="77771" cy="43278"/>
            </a:xfrm>
            <a:custGeom>
              <a:avLst/>
              <a:gdLst/>
              <a:ahLst/>
              <a:cxnLst/>
              <a:rect l="l" t="t" r="r" b="b"/>
              <a:pathLst>
                <a:path w="956" h="532" fill="none" extrusionOk="0">
                  <a:moveTo>
                    <a:pt x="1" y="1"/>
                  </a:moveTo>
                  <a:lnTo>
                    <a:pt x="465" y="438"/>
                  </a:lnTo>
                  <a:lnTo>
                    <a:pt x="956" y="531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2663962" y="1175954"/>
              <a:ext cx="82082" cy="42139"/>
            </a:xfrm>
            <a:custGeom>
              <a:avLst/>
              <a:gdLst/>
              <a:ahLst/>
              <a:cxnLst/>
              <a:rect l="l" t="t" r="r" b="b"/>
              <a:pathLst>
                <a:path w="1009" h="518" fill="none" extrusionOk="0">
                  <a:moveTo>
                    <a:pt x="1" y="0"/>
                  </a:moveTo>
                  <a:lnTo>
                    <a:pt x="505" y="398"/>
                  </a:lnTo>
                  <a:lnTo>
                    <a:pt x="1009" y="518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2665020" y="1201823"/>
              <a:ext cx="75656" cy="32459"/>
            </a:xfrm>
            <a:custGeom>
              <a:avLst/>
              <a:gdLst/>
              <a:ahLst/>
              <a:cxnLst/>
              <a:rect l="l" t="t" r="r" b="b"/>
              <a:pathLst>
                <a:path w="930" h="399" fill="none" extrusionOk="0">
                  <a:moveTo>
                    <a:pt x="1" y="1"/>
                  </a:moveTo>
                  <a:lnTo>
                    <a:pt x="439" y="253"/>
                  </a:lnTo>
                  <a:lnTo>
                    <a:pt x="929" y="399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2755724" y="1188888"/>
              <a:ext cx="86394" cy="47590"/>
            </a:xfrm>
            <a:custGeom>
              <a:avLst/>
              <a:gdLst/>
              <a:ahLst/>
              <a:cxnLst/>
              <a:rect l="l" t="t" r="r" b="b"/>
              <a:pathLst>
                <a:path w="1062" h="585" fill="none" extrusionOk="0">
                  <a:moveTo>
                    <a:pt x="0" y="558"/>
                  </a:moveTo>
                  <a:cubicBezTo>
                    <a:pt x="0" y="558"/>
                    <a:pt x="637" y="1"/>
                    <a:pt x="1061" y="584"/>
                  </a:cubicBez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2762151" y="1101519"/>
              <a:ext cx="1271175" cy="1088788"/>
            </a:xfrm>
            <a:custGeom>
              <a:avLst/>
              <a:gdLst/>
              <a:ahLst/>
              <a:cxnLst/>
              <a:rect l="l" t="t" r="r" b="b"/>
              <a:pathLst>
                <a:path w="15626" h="13384" extrusionOk="0">
                  <a:moveTo>
                    <a:pt x="7256" y="0"/>
                  </a:moveTo>
                  <a:cubicBezTo>
                    <a:pt x="6553" y="0"/>
                    <a:pt x="5917" y="425"/>
                    <a:pt x="5651" y="1075"/>
                  </a:cubicBezTo>
                  <a:lnTo>
                    <a:pt x="4046" y="4974"/>
                  </a:lnTo>
                  <a:lnTo>
                    <a:pt x="1924" y="2388"/>
                  </a:lnTo>
                  <a:cubicBezTo>
                    <a:pt x="949" y="3584"/>
                    <a:pt x="347" y="3729"/>
                    <a:pt x="113" y="3729"/>
                  </a:cubicBezTo>
                  <a:cubicBezTo>
                    <a:pt x="38" y="3729"/>
                    <a:pt x="1" y="3714"/>
                    <a:pt x="1" y="3714"/>
                  </a:cubicBezTo>
                  <a:lnTo>
                    <a:pt x="1" y="3714"/>
                  </a:lnTo>
                  <a:lnTo>
                    <a:pt x="2853" y="7640"/>
                  </a:lnTo>
                  <a:cubicBezTo>
                    <a:pt x="3200" y="8124"/>
                    <a:pt x="3724" y="8356"/>
                    <a:pt x="4244" y="8356"/>
                  </a:cubicBezTo>
                  <a:cubicBezTo>
                    <a:pt x="4893" y="8356"/>
                    <a:pt x="5536" y="7994"/>
                    <a:pt x="5824" y="7309"/>
                  </a:cubicBezTo>
                  <a:lnTo>
                    <a:pt x="6513" y="5677"/>
                  </a:lnTo>
                  <a:lnTo>
                    <a:pt x="6500" y="7508"/>
                  </a:lnTo>
                  <a:lnTo>
                    <a:pt x="5824" y="10850"/>
                  </a:lnTo>
                  <a:lnTo>
                    <a:pt x="12761" y="10850"/>
                  </a:lnTo>
                  <a:lnTo>
                    <a:pt x="12761" y="13384"/>
                  </a:lnTo>
                  <a:lnTo>
                    <a:pt x="14870" y="13384"/>
                  </a:lnTo>
                  <a:cubicBezTo>
                    <a:pt x="14870" y="13384"/>
                    <a:pt x="15626" y="6911"/>
                    <a:pt x="15626" y="4497"/>
                  </a:cubicBezTo>
                  <a:cubicBezTo>
                    <a:pt x="15626" y="3396"/>
                    <a:pt x="15493" y="2361"/>
                    <a:pt x="15347" y="1565"/>
                  </a:cubicBezTo>
                  <a:cubicBezTo>
                    <a:pt x="15188" y="663"/>
                    <a:pt x="14406" y="0"/>
                    <a:pt x="13490" y="0"/>
                  </a:cubicBez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698806" y="1308635"/>
              <a:ext cx="101443" cy="675612"/>
            </a:xfrm>
            <a:custGeom>
              <a:avLst/>
              <a:gdLst/>
              <a:ahLst/>
              <a:cxnLst/>
              <a:rect l="l" t="t" r="r" b="b"/>
              <a:pathLst>
                <a:path w="1247" h="8305" extrusionOk="0">
                  <a:moveTo>
                    <a:pt x="1247" y="1"/>
                  </a:moveTo>
                  <a:lnTo>
                    <a:pt x="0" y="8304"/>
                  </a:lnTo>
                  <a:lnTo>
                    <a:pt x="1247" y="830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800167" y="1128446"/>
              <a:ext cx="126337" cy="163025"/>
            </a:xfrm>
            <a:custGeom>
              <a:avLst/>
              <a:gdLst/>
              <a:ahLst/>
              <a:cxnLst/>
              <a:rect l="l" t="t" r="r" b="b"/>
              <a:pathLst>
                <a:path w="1553" h="2004" fill="none" extrusionOk="0">
                  <a:moveTo>
                    <a:pt x="1" y="2004"/>
                  </a:moveTo>
                  <a:cubicBezTo>
                    <a:pt x="1" y="1088"/>
                    <a:pt x="638" y="1"/>
                    <a:pt x="1553" y="1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36183" y="1582703"/>
              <a:ext cx="92820" cy="175960"/>
            </a:xfrm>
            <a:custGeom>
              <a:avLst/>
              <a:gdLst/>
              <a:ahLst/>
              <a:cxnLst/>
              <a:rect l="l" t="t" r="r" b="b"/>
              <a:pathLst>
                <a:path w="1141" h="2163" extrusionOk="0">
                  <a:moveTo>
                    <a:pt x="1088" y="1"/>
                  </a:moveTo>
                  <a:cubicBezTo>
                    <a:pt x="491" y="1"/>
                    <a:pt x="0" y="478"/>
                    <a:pt x="0" y="1089"/>
                  </a:cubicBezTo>
                  <a:cubicBezTo>
                    <a:pt x="0" y="1646"/>
                    <a:pt x="425" y="2110"/>
                    <a:pt x="982" y="2163"/>
                  </a:cubicBezTo>
                  <a:cubicBezTo>
                    <a:pt x="1048" y="1407"/>
                    <a:pt x="1101" y="664"/>
                    <a:pt x="1141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024339" y="1671211"/>
              <a:ext cx="196460" cy="109660"/>
            </a:xfrm>
            <a:custGeom>
              <a:avLst/>
              <a:gdLst/>
              <a:ahLst/>
              <a:cxnLst/>
              <a:rect l="l" t="t" r="r" b="b"/>
              <a:pathLst>
                <a:path w="2415" h="1348" extrusionOk="0">
                  <a:moveTo>
                    <a:pt x="1301" y="1"/>
                  </a:moveTo>
                  <a:cubicBezTo>
                    <a:pt x="664" y="1"/>
                    <a:pt x="147" y="438"/>
                    <a:pt x="1" y="1022"/>
                  </a:cubicBezTo>
                  <a:cubicBezTo>
                    <a:pt x="303" y="1241"/>
                    <a:pt x="657" y="1347"/>
                    <a:pt x="1008" y="1347"/>
                  </a:cubicBezTo>
                  <a:cubicBezTo>
                    <a:pt x="1550" y="1347"/>
                    <a:pt x="2085" y="1094"/>
                    <a:pt x="2415" y="611"/>
                  </a:cubicBezTo>
                  <a:cubicBezTo>
                    <a:pt x="2189" y="239"/>
                    <a:pt x="1765" y="1"/>
                    <a:pt x="1301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091290" y="1376644"/>
              <a:ext cx="61257" cy="165710"/>
            </a:xfrm>
            <a:custGeom>
              <a:avLst/>
              <a:gdLst/>
              <a:ahLst/>
              <a:cxnLst/>
              <a:rect l="l" t="t" r="r" b="b"/>
              <a:pathLst>
                <a:path w="753" h="2037" extrusionOk="0">
                  <a:moveTo>
                    <a:pt x="663" y="0"/>
                  </a:moveTo>
                  <a:lnTo>
                    <a:pt x="0" y="1592"/>
                  </a:lnTo>
                  <a:lnTo>
                    <a:pt x="345" y="1964"/>
                  </a:lnTo>
                  <a:cubicBezTo>
                    <a:pt x="392" y="2014"/>
                    <a:pt x="451" y="2037"/>
                    <a:pt x="509" y="2037"/>
                  </a:cubicBezTo>
                  <a:cubicBezTo>
                    <a:pt x="632" y="2037"/>
                    <a:pt x="752" y="1935"/>
                    <a:pt x="743" y="1791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291978" y="1220208"/>
              <a:ext cx="81" cy="343216"/>
            </a:xfrm>
            <a:custGeom>
              <a:avLst/>
              <a:gdLst/>
              <a:ahLst/>
              <a:cxnLst/>
              <a:rect l="l" t="t" r="r" b="b"/>
              <a:pathLst>
                <a:path w="1" h="4219" fill="none" extrusionOk="0">
                  <a:moveTo>
                    <a:pt x="0" y="4218"/>
                  </a:moveTo>
                  <a:lnTo>
                    <a:pt x="0" y="0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530413" y="1634522"/>
              <a:ext cx="8704" cy="349724"/>
            </a:xfrm>
            <a:custGeom>
              <a:avLst/>
              <a:gdLst/>
              <a:ahLst/>
              <a:cxnLst/>
              <a:rect l="l" t="t" r="r" b="b"/>
              <a:pathLst>
                <a:path w="107" h="4299" fill="none" extrusionOk="0">
                  <a:moveTo>
                    <a:pt x="107" y="1"/>
                  </a:moveTo>
                  <a:lnTo>
                    <a:pt x="1" y="4298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384798" y="1101519"/>
              <a:ext cx="355093" cy="637784"/>
            </a:xfrm>
            <a:custGeom>
              <a:avLst/>
              <a:gdLst/>
              <a:ahLst/>
              <a:cxnLst/>
              <a:rect l="l" t="t" r="r" b="b"/>
              <a:pathLst>
                <a:path w="4365" h="7840" extrusionOk="0">
                  <a:moveTo>
                    <a:pt x="902" y="0"/>
                  </a:moveTo>
                  <a:lnTo>
                    <a:pt x="0" y="1061"/>
                  </a:lnTo>
                  <a:lnTo>
                    <a:pt x="1128" y="2733"/>
                  </a:lnTo>
                  <a:lnTo>
                    <a:pt x="159" y="3661"/>
                  </a:lnTo>
                  <a:lnTo>
                    <a:pt x="1844" y="7839"/>
                  </a:lnTo>
                  <a:lnTo>
                    <a:pt x="4245" y="3568"/>
                  </a:lnTo>
                  <a:lnTo>
                    <a:pt x="3184" y="2719"/>
                  </a:lnTo>
                  <a:lnTo>
                    <a:pt x="4364" y="1101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334036" y="1739219"/>
              <a:ext cx="125279" cy="19443"/>
            </a:xfrm>
            <a:custGeom>
              <a:avLst/>
              <a:gdLst/>
              <a:ahLst/>
              <a:cxnLst/>
              <a:rect l="l" t="t" r="r" b="b"/>
              <a:pathLst>
                <a:path w="1540" h="239" fill="none" extrusionOk="0">
                  <a:moveTo>
                    <a:pt x="1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1" y="239"/>
                  </a:lnTo>
                  <a:close/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605986" y="1739219"/>
              <a:ext cx="125198" cy="19443"/>
            </a:xfrm>
            <a:custGeom>
              <a:avLst/>
              <a:gdLst/>
              <a:ahLst/>
              <a:cxnLst/>
              <a:rect l="l" t="t" r="r" b="b"/>
              <a:pathLst>
                <a:path w="1539" h="239" fill="none" extrusionOk="0">
                  <a:moveTo>
                    <a:pt x="0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0" y="239"/>
                  </a:lnTo>
                  <a:close/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494863" y="1061576"/>
              <a:ext cx="173764" cy="573029"/>
            </a:xfrm>
            <a:custGeom>
              <a:avLst/>
              <a:gdLst/>
              <a:ahLst/>
              <a:cxnLst/>
              <a:rect l="l" t="t" r="r" b="b"/>
              <a:pathLst>
                <a:path w="2136" h="7044" extrusionOk="0">
                  <a:moveTo>
                    <a:pt x="1937" y="0"/>
                  </a:moveTo>
                  <a:lnTo>
                    <a:pt x="173" y="146"/>
                  </a:lnTo>
                  <a:lnTo>
                    <a:pt x="0" y="796"/>
                  </a:lnTo>
                  <a:lnTo>
                    <a:pt x="544" y="7044"/>
                  </a:lnTo>
                  <a:lnTo>
                    <a:pt x="2136" y="730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462486" y="822001"/>
              <a:ext cx="183526" cy="155460"/>
            </a:xfrm>
            <a:custGeom>
              <a:avLst/>
              <a:gdLst/>
              <a:ahLst/>
              <a:cxnLst/>
              <a:rect l="l" t="t" r="r" b="b"/>
              <a:pathLst>
                <a:path w="2256" h="1911" extrusionOk="0">
                  <a:moveTo>
                    <a:pt x="173" y="1"/>
                  </a:moveTo>
                  <a:cubicBezTo>
                    <a:pt x="66" y="1"/>
                    <a:pt x="0" y="94"/>
                    <a:pt x="13" y="186"/>
                  </a:cubicBezTo>
                  <a:lnTo>
                    <a:pt x="80" y="571"/>
                  </a:lnTo>
                  <a:lnTo>
                    <a:pt x="1884" y="1911"/>
                  </a:lnTo>
                  <a:lnTo>
                    <a:pt x="2202" y="770"/>
                  </a:lnTo>
                  <a:cubicBezTo>
                    <a:pt x="2255" y="584"/>
                    <a:pt x="2149" y="385"/>
                    <a:pt x="1977" y="306"/>
                  </a:cubicBezTo>
                  <a:lnTo>
                    <a:pt x="1711" y="200"/>
                  </a:lnTo>
                  <a:cubicBezTo>
                    <a:pt x="1711" y="200"/>
                    <a:pt x="1552" y="1"/>
                    <a:pt x="1274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3463544" y="868452"/>
              <a:ext cx="180272" cy="277322"/>
            </a:xfrm>
            <a:custGeom>
              <a:avLst/>
              <a:gdLst/>
              <a:ahLst/>
              <a:cxnLst/>
              <a:rect l="l" t="t" r="r" b="b"/>
              <a:pathLst>
                <a:path w="2216" h="3409" extrusionOk="0">
                  <a:moveTo>
                    <a:pt x="67" y="0"/>
                  </a:moveTo>
                  <a:lnTo>
                    <a:pt x="186" y="942"/>
                  </a:lnTo>
                  <a:cubicBezTo>
                    <a:pt x="186" y="942"/>
                    <a:pt x="14" y="1141"/>
                    <a:pt x="0" y="1459"/>
                  </a:cubicBezTo>
                  <a:cubicBezTo>
                    <a:pt x="0" y="2056"/>
                    <a:pt x="664" y="2096"/>
                    <a:pt x="664" y="2096"/>
                  </a:cubicBezTo>
                  <a:lnTo>
                    <a:pt x="637" y="2918"/>
                  </a:lnTo>
                  <a:lnTo>
                    <a:pt x="1221" y="3409"/>
                  </a:lnTo>
                  <a:lnTo>
                    <a:pt x="2216" y="2613"/>
                  </a:lnTo>
                  <a:lnTo>
                    <a:pt x="1791" y="1074"/>
                  </a:lnTo>
                  <a:lnTo>
                    <a:pt x="1831" y="1074"/>
                  </a:lnTo>
                  <a:cubicBezTo>
                    <a:pt x="1977" y="1074"/>
                    <a:pt x="2096" y="955"/>
                    <a:pt x="2096" y="809"/>
                  </a:cubicBezTo>
                  <a:cubicBezTo>
                    <a:pt x="2096" y="663"/>
                    <a:pt x="1977" y="544"/>
                    <a:pt x="1831" y="544"/>
                  </a:cubicBezTo>
                  <a:cubicBezTo>
                    <a:pt x="1738" y="544"/>
                    <a:pt x="1672" y="584"/>
                    <a:pt x="1619" y="637"/>
                  </a:cubicBezTo>
                  <a:cubicBezTo>
                    <a:pt x="1141" y="451"/>
                    <a:pt x="1261" y="13"/>
                    <a:pt x="1261" y="1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516421" y="992347"/>
              <a:ext cx="83872" cy="97376"/>
            </a:xfrm>
            <a:custGeom>
              <a:avLst/>
              <a:gdLst/>
              <a:ahLst/>
              <a:cxnLst/>
              <a:rect l="l" t="t" r="r" b="b"/>
              <a:pathLst>
                <a:path w="1031" h="1197" extrusionOk="0">
                  <a:moveTo>
                    <a:pt x="887" y="1"/>
                  </a:moveTo>
                  <a:cubicBezTo>
                    <a:pt x="851" y="1"/>
                    <a:pt x="814" y="20"/>
                    <a:pt x="796" y="55"/>
                  </a:cubicBezTo>
                  <a:cubicBezTo>
                    <a:pt x="711" y="251"/>
                    <a:pt x="422" y="594"/>
                    <a:pt x="97" y="594"/>
                  </a:cubicBezTo>
                  <a:cubicBezTo>
                    <a:pt x="69" y="594"/>
                    <a:pt x="41" y="591"/>
                    <a:pt x="14" y="586"/>
                  </a:cubicBezTo>
                  <a:lnTo>
                    <a:pt x="0" y="1196"/>
                  </a:lnTo>
                  <a:cubicBezTo>
                    <a:pt x="0" y="1196"/>
                    <a:pt x="412" y="1130"/>
                    <a:pt x="504" y="931"/>
                  </a:cubicBezTo>
                  <a:cubicBezTo>
                    <a:pt x="584" y="719"/>
                    <a:pt x="809" y="533"/>
                    <a:pt x="942" y="254"/>
                  </a:cubicBezTo>
                  <a:cubicBezTo>
                    <a:pt x="1031" y="78"/>
                    <a:pt x="960" y="1"/>
                    <a:pt x="887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602732" y="924502"/>
              <a:ext cx="20582" cy="10901"/>
            </a:xfrm>
            <a:custGeom>
              <a:avLst/>
              <a:gdLst/>
              <a:ahLst/>
              <a:cxnLst/>
              <a:rect l="l" t="t" r="r" b="b"/>
              <a:pathLst>
                <a:path w="253" h="134" fill="none" extrusionOk="0">
                  <a:moveTo>
                    <a:pt x="0" y="133"/>
                  </a:moveTo>
                  <a:cubicBezTo>
                    <a:pt x="0" y="67"/>
                    <a:pt x="54" y="1"/>
                    <a:pt x="120" y="1"/>
                  </a:cubicBezTo>
                  <a:cubicBezTo>
                    <a:pt x="199" y="1"/>
                    <a:pt x="253" y="67"/>
                    <a:pt x="253" y="133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3D28CE9-2A85-4490-9723-620140121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0767" y="1832344"/>
            <a:ext cx="6199055" cy="2220368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effectLst/>
                <a:latin typeface="Montserrat Black" panose="00000A00000000000000" pitchFamily="2" charset="0"/>
                <a:ea typeface="Times New Roman" panose="02020603050405020304" pitchFamily="18" charset="0"/>
              </a:rPr>
              <a:t>SISTEM ABSENSI MENGGUNAKAN RADIO FREQUENCY IDENTIFICATION PADA SEKOLAH SMK CENDEKIA BATUJAJAR</a:t>
            </a:r>
            <a:endParaRPr lang="en-ID" sz="1800" dirty="0">
              <a:effectLst/>
              <a:latin typeface="Montserrat Black" panose="00000A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59" name="Gambar 8" descr="Sebuah gambar berisi makanan&#10;&#10;Deskripsi dihasilkan secara otomatis">
            <a:extLst>
              <a:ext uri="{FF2B5EF4-FFF2-40B4-BE49-F238E27FC236}">
                <a16:creationId xmlns:a16="http://schemas.microsoft.com/office/drawing/2014/main" id="{9EB86212-CF79-4378-B1B2-6ED68571E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33" y="451041"/>
            <a:ext cx="932521" cy="95999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C2151FF-BC01-48C2-877B-E30ACB90B270}"/>
              </a:ext>
            </a:extLst>
          </p:cNvPr>
          <p:cNvSpPr txBox="1"/>
          <p:nvPr/>
        </p:nvSpPr>
        <p:spPr>
          <a:xfrm>
            <a:off x="3498828" y="1694778"/>
            <a:ext cx="4842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SEMINAR KERJA PRAKTIK</a:t>
            </a:r>
            <a:endParaRPr lang="en-US" sz="1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742976" y="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Arsitektur Multiple RNN</a:t>
            </a:r>
            <a:endParaRPr dirty="0"/>
          </a:p>
        </p:txBody>
      </p:sp>
      <p:grpSp>
        <p:nvGrpSpPr>
          <p:cNvPr id="433" name="Google Shape;433;p40"/>
          <p:cNvGrpSpPr/>
          <p:nvPr/>
        </p:nvGrpSpPr>
        <p:grpSpPr>
          <a:xfrm>
            <a:off x="4247102" y="4468319"/>
            <a:ext cx="320046" cy="274318"/>
            <a:chOff x="889275" y="861850"/>
            <a:chExt cx="487950" cy="424575"/>
          </a:xfrm>
        </p:grpSpPr>
        <p:sp>
          <p:nvSpPr>
            <p:cNvPr id="434" name="Google Shape;434;p40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" name="Arrow: Curved Left 8">
            <a:hlinkClick r:id="rId3" action="ppaction://hlinksldjump"/>
            <a:extLst>
              <a:ext uri="{FF2B5EF4-FFF2-40B4-BE49-F238E27FC236}">
                <a16:creationId xmlns:a16="http://schemas.microsoft.com/office/drawing/2014/main" id="{43BC74DA-03ED-4AE9-ADF4-47181961CDCE}"/>
              </a:ext>
            </a:extLst>
          </p:cNvPr>
          <p:cNvSpPr/>
          <p:nvPr/>
        </p:nvSpPr>
        <p:spPr>
          <a:xfrm>
            <a:off x="207264" y="4658361"/>
            <a:ext cx="255890" cy="32816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D9C8DB-B1FA-46C1-83D5-5FA4A2AD2FFB}"/>
              </a:ext>
            </a:extLst>
          </p:cNvPr>
          <p:cNvGrpSpPr/>
          <p:nvPr/>
        </p:nvGrpSpPr>
        <p:grpSpPr>
          <a:xfrm>
            <a:off x="181337" y="828107"/>
            <a:ext cx="8613505" cy="3505564"/>
            <a:chOff x="181337" y="828107"/>
            <a:chExt cx="8613505" cy="3505564"/>
          </a:xfrm>
        </p:grpSpPr>
        <p:sp>
          <p:nvSpPr>
            <p:cNvPr id="11" name="양쪽 모서리가 둥근 사각형 27">
              <a:extLst>
                <a:ext uri="{FF2B5EF4-FFF2-40B4-BE49-F238E27FC236}">
                  <a16:creationId xmlns:a16="http://schemas.microsoft.com/office/drawing/2014/main" id="{36D3CB85-3122-4125-9770-E6778591906E}"/>
                </a:ext>
              </a:extLst>
            </p:cNvPr>
            <p:cNvSpPr/>
            <p:nvPr/>
          </p:nvSpPr>
          <p:spPr>
            <a:xfrm>
              <a:off x="181339" y="1224429"/>
              <a:ext cx="3165854" cy="438370"/>
            </a:xfrm>
            <a:prstGeom prst="round2SameRect">
              <a:avLst>
                <a:gd name="adj1" fmla="val 0"/>
                <a:gd name="adj2" fmla="val 5373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altLang="ko-KR" b="1" dirty="0">
                  <a:solidFill>
                    <a:prstClr val="white"/>
                  </a:solidFill>
                  <a:latin typeface="Quattrocento" panose="020B0604020202020204" charset="0"/>
                </a:rPr>
                <a:t>RNN ( 8 – 30 Hz kanal FC5)</a:t>
              </a:r>
              <a:endParaRPr lang="ko-KR" altLang="en-US" b="1" dirty="0">
                <a:solidFill>
                  <a:prstClr val="white"/>
                </a:solidFill>
                <a:latin typeface="Quattrocento" panose="020B0604020202020204" charset="0"/>
              </a:endParaRPr>
            </a:p>
          </p:txBody>
        </p:sp>
        <p:sp>
          <p:nvSpPr>
            <p:cNvPr id="12" name="양쪽 모서리가 둥근 사각형 27">
              <a:extLst>
                <a:ext uri="{FF2B5EF4-FFF2-40B4-BE49-F238E27FC236}">
                  <a16:creationId xmlns:a16="http://schemas.microsoft.com/office/drawing/2014/main" id="{E210796C-E019-4A08-8C9F-56718B21B2DB}"/>
                </a:ext>
              </a:extLst>
            </p:cNvPr>
            <p:cNvSpPr/>
            <p:nvPr/>
          </p:nvSpPr>
          <p:spPr>
            <a:xfrm>
              <a:off x="181337" y="1930247"/>
              <a:ext cx="3165854" cy="438370"/>
            </a:xfrm>
            <a:prstGeom prst="round2SameRect">
              <a:avLst>
                <a:gd name="adj1" fmla="val 0"/>
                <a:gd name="adj2" fmla="val 5373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n-NO" altLang="ko-KR" b="1" dirty="0">
                  <a:solidFill>
                    <a:prstClr val="white"/>
                  </a:solidFill>
                  <a:latin typeface="Quattrocento" panose="020B0604020202020204" charset="0"/>
                </a:rPr>
                <a:t>RNN ( 8 – 30 Hz </a:t>
              </a:r>
              <a:r>
                <a:rPr lang="id-ID" altLang="ko-KR" b="1" dirty="0">
                  <a:solidFill>
                    <a:prstClr val="white"/>
                  </a:solidFill>
                  <a:latin typeface="Quattrocento" panose="020B0604020202020204" charset="0"/>
                </a:rPr>
                <a:t>kanal</a:t>
              </a:r>
              <a:r>
                <a:rPr lang="nn-NO" altLang="ko-KR" b="1" dirty="0">
                  <a:solidFill>
                    <a:prstClr val="white"/>
                  </a:solidFill>
                  <a:latin typeface="Quattrocento" panose="020B0604020202020204" charset="0"/>
                </a:rPr>
                <a:t> FC</a:t>
              </a:r>
              <a:r>
                <a:rPr lang="id-ID" altLang="ko-KR" b="1" dirty="0">
                  <a:solidFill>
                    <a:prstClr val="white"/>
                  </a:solidFill>
                  <a:latin typeface="Quattrocento" panose="020B0604020202020204" charset="0"/>
                </a:rPr>
                <a:t>6</a:t>
              </a:r>
              <a:r>
                <a:rPr lang="nn-NO" altLang="ko-KR" b="1" dirty="0">
                  <a:solidFill>
                    <a:prstClr val="white"/>
                  </a:solidFill>
                  <a:latin typeface="Quattrocento" panose="020B0604020202020204" charset="0"/>
                </a:rPr>
                <a:t>)</a:t>
              </a:r>
            </a:p>
          </p:txBody>
        </p:sp>
        <p:sp>
          <p:nvSpPr>
            <p:cNvPr id="13" name="양쪽 모서리가 둥근 사각형 27">
              <a:extLst>
                <a:ext uri="{FF2B5EF4-FFF2-40B4-BE49-F238E27FC236}">
                  <a16:creationId xmlns:a16="http://schemas.microsoft.com/office/drawing/2014/main" id="{F8AAA08D-2C71-446A-8A65-4C7E69AC61C3}"/>
                </a:ext>
              </a:extLst>
            </p:cNvPr>
            <p:cNvSpPr/>
            <p:nvPr/>
          </p:nvSpPr>
          <p:spPr>
            <a:xfrm>
              <a:off x="181338" y="2636065"/>
              <a:ext cx="3165854" cy="438370"/>
            </a:xfrm>
            <a:prstGeom prst="round2SameRect">
              <a:avLst>
                <a:gd name="adj1" fmla="val 0"/>
                <a:gd name="adj2" fmla="val 5373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altLang="ko-KR" b="1" dirty="0">
                  <a:solidFill>
                    <a:prstClr val="white"/>
                  </a:solidFill>
                  <a:latin typeface="Quattrocento" panose="020B0604020202020204" charset="0"/>
                </a:rPr>
                <a:t>RNN ( 1 – 7 Hz kanal AF3 – AF4)</a:t>
              </a:r>
              <a:endParaRPr lang="ko-KR" altLang="en-US" b="1" dirty="0">
                <a:solidFill>
                  <a:prstClr val="white"/>
                </a:solidFill>
                <a:latin typeface="Quattrocento" panose="020B0604020202020204" charset="0"/>
              </a:endParaRPr>
            </a:p>
          </p:txBody>
        </p:sp>
        <p:sp>
          <p:nvSpPr>
            <p:cNvPr id="14" name="양쪽 모서리가 둥근 사각형 27">
              <a:extLst>
                <a:ext uri="{FF2B5EF4-FFF2-40B4-BE49-F238E27FC236}">
                  <a16:creationId xmlns:a16="http://schemas.microsoft.com/office/drawing/2014/main" id="{AFA86878-1D7E-4F43-A182-DE92673637B1}"/>
                </a:ext>
              </a:extLst>
            </p:cNvPr>
            <p:cNvSpPr/>
            <p:nvPr/>
          </p:nvSpPr>
          <p:spPr>
            <a:xfrm>
              <a:off x="181337" y="3895301"/>
              <a:ext cx="3165854" cy="438370"/>
            </a:xfrm>
            <a:prstGeom prst="round2SameRect">
              <a:avLst>
                <a:gd name="adj1" fmla="val 0"/>
                <a:gd name="adj2" fmla="val 5373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altLang="ko-KR" b="1" dirty="0">
                  <a:solidFill>
                    <a:prstClr val="white"/>
                  </a:solidFill>
                  <a:latin typeface="Quattrocento" panose="020B0604020202020204" charset="0"/>
                </a:rPr>
                <a:t>RNN ( 1 – 7 Hz kanal O1 – O2)</a:t>
              </a:r>
              <a:endParaRPr lang="ko-KR" altLang="en-US" b="1" dirty="0">
                <a:solidFill>
                  <a:prstClr val="white"/>
                </a:solidFill>
                <a:latin typeface="Quattrocento" panose="020B0604020202020204" charset="0"/>
              </a:endParaRPr>
            </a:p>
          </p:txBody>
        </p: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60132800-2066-468D-B288-8C7F7EEEF4C1}"/>
                </a:ext>
              </a:extLst>
            </p:cNvPr>
            <p:cNvSpPr/>
            <p:nvPr/>
          </p:nvSpPr>
          <p:spPr>
            <a:xfrm rot="5400000">
              <a:off x="4404789" y="884120"/>
              <a:ext cx="330098" cy="111898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id-ID" dirty="0">
                  <a:latin typeface="Quattrocento" panose="020B0604020202020204" charset="0"/>
                </a:rPr>
                <a:t>Bobot</a:t>
              </a:r>
              <a:endParaRPr lang="en-ID" dirty="0">
                <a:latin typeface="Quattrocento" panose="020B0604020202020204" charset="0"/>
              </a:endParaRPr>
            </a:p>
          </p:txBody>
        </p:sp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BC657D83-521F-484D-A4BC-AA8C4899A445}"/>
                </a:ext>
              </a:extLst>
            </p:cNvPr>
            <p:cNvSpPr/>
            <p:nvPr/>
          </p:nvSpPr>
          <p:spPr>
            <a:xfrm rot="5400000">
              <a:off x="4404789" y="1583284"/>
              <a:ext cx="330098" cy="111898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id-ID" dirty="0">
                  <a:latin typeface="Quattrocento" panose="020B0604020202020204" charset="0"/>
                </a:rPr>
                <a:t>Bobot</a:t>
              </a:r>
              <a:endParaRPr lang="en-ID" dirty="0">
                <a:latin typeface="Quattrocento" panose="020B0604020202020204" charset="0"/>
              </a:endParaRPr>
            </a:p>
          </p:txBody>
        </p:sp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CF1A439B-E786-41E5-8808-CD9B5412303E}"/>
                </a:ext>
              </a:extLst>
            </p:cNvPr>
            <p:cNvSpPr/>
            <p:nvPr/>
          </p:nvSpPr>
          <p:spPr>
            <a:xfrm rot="5400000">
              <a:off x="4404789" y="2282448"/>
              <a:ext cx="330098" cy="111898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id-ID" dirty="0">
                  <a:latin typeface="Quattrocento" panose="020B0604020202020204" charset="0"/>
                </a:rPr>
                <a:t>Bobot</a:t>
              </a:r>
              <a:endParaRPr lang="en-ID" dirty="0">
                <a:latin typeface="Quattrocento" panose="020B0604020202020204" charset="0"/>
              </a:endParaRPr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D188C16E-F2DA-4660-AE4F-CC97CB18F2A5}"/>
                </a:ext>
              </a:extLst>
            </p:cNvPr>
            <p:cNvSpPr/>
            <p:nvPr/>
          </p:nvSpPr>
          <p:spPr>
            <a:xfrm rot="5400000">
              <a:off x="4404788" y="3560391"/>
              <a:ext cx="330098" cy="111898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id-ID" dirty="0">
                  <a:latin typeface="Quattrocento" panose="020B0604020202020204" charset="0"/>
                </a:rPr>
                <a:t>Bobot</a:t>
              </a:r>
              <a:endParaRPr lang="en-ID" dirty="0">
                <a:latin typeface="Quattrocento" panose="020B0604020202020204" charset="0"/>
              </a:endParaRPr>
            </a:p>
          </p:txBody>
        </p:sp>
        <p:sp>
          <p:nvSpPr>
            <p:cNvPr id="19" name="양쪽 모서리가 둥근 사각형 27">
              <a:extLst>
                <a:ext uri="{FF2B5EF4-FFF2-40B4-BE49-F238E27FC236}">
                  <a16:creationId xmlns:a16="http://schemas.microsoft.com/office/drawing/2014/main" id="{DE5E11A8-289B-41B3-8C21-8719A6EAB728}"/>
                </a:ext>
              </a:extLst>
            </p:cNvPr>
            <p:cNvSpPr/>
            <p:nvPr/>
          </p:nvSpPr>
          <p:spPr>
            <a:xfrm>
              <a:off x="5944983" y="1371159"/>
              <a:ext cx="1118984" cy="2815782"/>
            </a:xfrm>
            <a:prstGeom prst="round2SameRect">
              <a:avLst>
                <a:gd name="adj1" fmla="val 0"/>
                <a:gd name="adj2" fmla="val 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altLang="ko-KR" b="1" dirty="0">
                  <a:solidFill>
                    <a:prstClr val="white"/>
                  </a:solidFill>
                  <a:latin typeface="Quattrocento" panose="020B0604020202020204" charset="0"/>
                </a:rPr>
                <a:t>Fungsi Fusion</a:t>
              </a:r>
              <a:endParaRPr lang="ko-KR" altLang="en-US" b="1" dirty="0">
                <a:solidFill>
                  <a:prstClr val="white"/>
                </a:solidFill>
                <a:latin typeface="Quattrocento" panose="020B060402020202020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2A9C1A6-B201-43F3-956D-7622864B9BDF}"/>
                </a:ext>
              </a:extLst>
            </p:cNvPr>
            <p:cNvSpPr/>
            <p:nvPr/>
          </p:nvSpPr>
          <p:spPr>
            <a:xfrm>
              <a:off x="7785725" y="3327170"/>
              <a:ext cx="1001260" cy="994052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Quattrocento" panose="020B060402020202020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637D2D-B49D-4663-8868-5C58F127F0B4}"/>
                </a:ext>
              </a:extLst>
            </p:cNvPr>
            <p:cNvSpPr/>
            <p:nvPr/>
          </p:nvSpPr>
          <p:spPr>
            <a:xfrm>
              <a:off x="7739339" y="828107"/>
              <a:ext cx="1001260" cy="99405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EF29064-BFB3-4F6C-A392-B90819A7D120}"/>
                </a:ext>
              </a:extLst>
            </p:cNvPr>
            <p:cNvSpPr/>
            <p:nvPr/>
          </p:nvSpPr>
          <p:spPr>
            <a:xfrm>
              <a:off x="7785725" y="2110086"/>
              <a:ext cx="1001260" cy="994052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Quattrocento" panose="020B0604020202020204" charset="0"/>
              </a:endParaRP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19F179EF-AA97-49F6-86CB-D041A678030A}"/>
                </a:ext>
              </a:extLst>
            </p:cNvPr>
            <p:cNvCxnSpPr>
              <a:cxnSpLocks/>
              <a:stCxn id="19" idx="0"/>
              <a:endCxn id="21" idx="2"/>
            </p:cNvCxnSpPr>
            <p:nvPr/>
          </p:nvCxnSpPr>
          <p:spPr>
            <a:xfrm flipV="1">
              <a:off x="7063967" y="1325133"/>
              <a:ext cx="675372" cy="145391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260952E2-28EA-4185-8C08-3415A4625722}"/>
                </a:ext>
              </a:extLst>
            </p:cNvPr>
            <p:cNvCxnSpPr>
              <a:cxnSpLocks/>
              <a:stCxn id="19" idx="0"/>
              <a:endCxn id="22" idx="2"/>
            </p:cNvCxnSpPr>
            <p:nvPr/>
          </p:nvCxnSpPr>
          <p:spPr>
            <a:xfrm flipV="1">
              <a:off x="7063967" y="2607112"/>
              <a:ext cx="721758" cy="17193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DCE8E45C-A293-41BB-A9AE-15DDC23E7312}"/>
                </a:ext>
              </a:extLst>
            </p:cNvPr>
            <p:cNvCxnSpPr>
              <a:cxnSpLocks/>
              <a:stCxn id="19" idx="0"/>
              <a:endCxn id="20" idx="2"/>
            </p:cNvCxnSpPr>
            <p:nvPr/>
          </p:nvCxnSpPr>
          <p:spPr>
            <a:xfrm>
              <a:off x="7063967" y="2779050"/>
              <a:ext cx="721758" cy="1045146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1DFA73-E4C7-487B-BACC-1AA3A7CD4D9D}"/>
                </a:ext>
              </a:extLst>
            </p:cNvPr>
            <p:cNvSpPr txBox="1"/>
            <p:nvPr/>
          </p:nvSpPr>
          <p:spPr>
            <a:xfrm>
              <a:off x="7715020" y="1135836"/>
              <a:ext cx="1049042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Quattrocento" panose="020B0604020202020204" charset="0"/>
                  <a:ea typeface="Adobe Gothic Std B" panose="020B0800000000000000" pitchFamily="34" charset="-128"/>
                </a:rPr>
                <a:t>No Stroke</a:t>
              </a:r>
              <a:endParaRPr lang="id-ID" b="1" dirty="0">
                <a:solidFill>
                  <a:schemeClr val="bg1"/>
                </a:solidFill>
                <a:latin typeface="Quattrocento" panose="020B0604020202020204" charset="0"/>
                <a:ea typeface="Adobe Gothic Std B" panose="020B0800000000000000" pitchFamily="34" charset="-128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78BDAA-EC82-47E3-9A92-E4DDDFED5A83}"/>
                </a:ext>
              </a:extLst>
            </p:cNvPr>
            <p:cNvSpPr txBox="1"/>
            <p:nvPr/>
          </p:nvSpPr>
          <p:spPr>
            <a:xfrm>
              <a:off x="7844406" y="2368617"/>
              <a:ext cx="838052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b="1">
                  <a:solidFill>
                    <a:schemeClr val="accent4"/>
                  </a:solidFill>
                  <a:latin typeface="Quattrocento" panose="020B0604020202020204" charset="0"/>
                  <a:ea typeface="Adobe Gothic Std B" panose="020B0800000000000000" pitchFamily="34" charset="-128"/>
                </a:defRPr>
              </a:lvl1pPr>
              <a:lvl2pPr>
                <a:defRPr>
                  <a:solidFill>
                    <a:schemeClr val="accent4"/>
                  </a:solidFill>
                </a:defRPr>
              </a:lvl2pPr>
              <a:lvl3pPr>
                <a:defRPr>
                  <a:solidFill>
                    <a:schemeClr val="accent4"/>
                  </a:solidFill>
                </a:defRPr>
              </a:lvl3pPr>
              <a:lvl4pPr>
                <a:defRPr>
                  <a:solidFill>
                    <a:schemeClr val="accent4"/>
                  </a:solidFill>
                </a:defRPr>
              </a:lvl4pPr>
              <a:lvl5pPr>
                <a:defRPr>
                  <a:solidFill>
                    <a:schemeClr val="accent4"/>
                  </a:solidFill>
                </a:defRPr>
              </a:lvl5pPr>
              <a:lvl6pPr>
                <a:defRPr>
                  <a:solidFill>
                    <a:schemeClr val="accent4"/>
                  </a:solidFill>
                </a:defRPr>
              </a:lvl6pPr>
              <a:lvl7pPr>
                <a:defRPr>
                  <a:solidFill>
                    <a:schemeClr val="accent4"/>
                  </a:solidFill>
                </a:defRPr>
              </a:lvl7pPr>
              <a:lvl8pPr>
                <a:defRPr>
                  <a:solidFill>
                    <a:schemeClr val="accent4"/>
                  </a:solidFill>
                </a:defRPr>
              </a:lvl8pPr>
              <a:lvl9pPr>
                <a:defRPr>
                  <a:solidFill>
                    <a:schemeClr val="accent4"/>
                  </a:solidFill>
                </a:defRPr>
              </a:lvl9pPr>
            </a:lstStyle>
            <a:p>
              <a:pPr algn="ctr"/>
              <a:r>
                <a:rPr lang="id-ID" dirty="0">
                  <a:solidFill>
                    <a:schemeClr val="bg1">
                      <a:lumMod val="25000"/>
                    </a:schemeClr>
                  </a:solidFill>
                </a:rPr>
                <a:t>Minor</a:t>
              </a:r>
              <a:r>
                <a:rPr lang="en-US" dirty="0">
                  <a:solidFill>
                    <a:schemeClr val="bg1">
                      <a:lumMod val="25000"/>
                    </a:schemeClr>
                  </a:solidFill>
                </a:rPr>
                <a:t> Stroke</a:t>
              </a:r>
              <a:endParaRPr lang="id-ID" dirty="0">
                <a:solidFill>
                  <a:schemeClr val="bg1">
                    <a:lumMod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C2535F-03EB-4352-B0E4-639F65AB5EEC}"/>
                </a:ext>
              </a:extLst>
            </p:cNvPr>
            <p:cNvSpPr txBox="1"/>
            <p:nvPr/>
          </p:nvSpPr>
          <p:spPr>
            <a:xfrm>
              <a:off x="7787982" y="3596453"/>
              <a:ext cx="1006860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Quattrocento" panose="020B0604020202020204" charset="0"/>
                  <a:ea typeface="Adobe Gothic Std B" panose="020B0800000000000000" pitchFamily="34" charset="-128"/>
                </a:rPr>
                <a:t>Moderate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Quattrocento" panose="020B0604020202020204" charset="0"/>
                  <a:ea typeface="Adobe Gothic Std B" panose="020B0800000000000000" pitchFamily="34" charset="-128"/>
                </a:rPr>
                <a:t>Stroke</a:t>
              </a:r>
              <a:endParaRPr lang="id-ID" b="1" dirty="0">
                <a:solidFill>
                  <a:schemeClr val="bg1"/>
                </a:solidFill>
                <a:latin typeface="Quattrocento" panose="020B0604020202020204" charset="0"/>
                <a:ea typeface="Adobe Gothic Std B" panose="020B0800000000000000" pitchFamily="34" charset="-128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2986312-152D-417E-86CE-0E5F7B56BF4E}"/>
                </a:ext>
              </a:extLst>
            </p:cNvPr>
            <p:cNvCxnSpPr>
              <a:cxnSpLocks/>
              <a:stCxn id="11" idx="0"/>
              <a:endCxn id="15" idx="3"/>
            </p:cNvCxnSpPr>
            <p:nvPr/>
          </p:nvCxnSpPr>
          <p:spPr>
            <a:xfrm flipV="1">
              <a:off x="3347193" y="1443613"/>
              <a:ext cx="66315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AB6273-8B05-4BD9-BF29-DE47B45C2F75}"/>
                </a:ext>
              </a:extLst>
            </p:cNvPr>
            <p:cNvCxnSpPr>
              <a:cxnSpLocks/>
              <a:stCxn id="12" idx="0"/>
              <a:endCxn id="16" idx="3"/>
            </p:cNvCxnSpPr>
            <p:nvPr/>
          </p:nvCxnSpPr>
          <p:spPr>
            <a:xfrm flipV="1">
              <a:off x="3347191" y="2142777"/>
              <a:ext cx="663154" cy="66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470F210-D351-4068-96EE-A1BF82BA6377}"/>
                </a:ext>
              </a:extLst>
            </p:cNvPr>
            <p:cNvCxnSpPr>
              <a:cxnSpLocks/>
              <a:stCxn id="13" idx="0"/>
              <a:endCxn id="17" idx="3"/>
            </p:cNvCxnSpPr>
            <p:nvPr/>
          </p:nvCxnSpPr>
          <p:spPr>
            <a:xfrm flipV="1">
              <a:off x="3347192" y="2841941"/>
              <a:ext cx="663153" cy="133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48D61EC-F4C5-48A3-8512-29611034656E}"/>
                </a:ext>
              </a:extLst>
            </p:cNvPr>
            <p:cNvCxnSpPr>
              <a:cxnSpLocks/>
              <a:stCxn id="14" idx="0"/>
              <a:endCxn id="18" idx="3"/>
            </p:cNvCxnSpPr>
            <p:nvPr/>
          </p:nvCxnSpPr>
          <p:spPr>
            <a:xfrm>
              <a:off x="3347191" y="4114486"/>
              <a:ext cx="663153" cy="53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F6B61D9F-DEA5-4BAD-B802-DD452EF88CC7}"/>
                </a:ext>
              </a:extLst>
            </p:cNvPr>
            <p:cNvCxnSpPr>
              <a:cxnSpLocks/>
              <a:stCxn id="15" idx="1"/>
              <a:endCxn id="19" idx="2"/>
            </p:cNvCxnSpPr>
            <p:nvPr/>
          </p:nvCxnSpPr>
          <p:spPr>
            <a:xfrm>
              <a:off x="5129331" y="1443613"/>
              <a:ext cx="815652" cy="133543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76E0695F-CFCA-46F7-840A-AD2ABB5B53E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>
              <a:off x="5129331" y="2142777"/>
              <a:ext cx="804363" cy="63627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51D28BCE-7AFD-4FF7-872B-2A414442278D}"/>
                </a:ext>
              </a:extLst>
            </p:cNvPr>
            <p:cNvCxnSpPr>
              <a:cxnSpLocks/>
              <a:stCxn id="17" idx="1"/>
              <a:endCxn id="19" idx="2"/>
            </p:cNvCxnSpPr>
            <p:nvPr/>
          </p:nvCxnSpPr>
          <p:spPr>
            <a:xfrm flipV="1">
              <a:off x="5129331" y="2779050"/>
              <a:ext cx="815652" cy="62891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70583759-27D5-402D-89AD-84AE99C00367}"/>
                </a:ext>
              </a:extLst>
            </p:cNvPr>
            <p:cNvCxnSpPr>
              <a:cxnSpLocks/>
              <a:stCxn id="18" idx="1"/>
              <a:endCxn id="19" idx="2"/>
            </p:cNvCxnSpPr>
            <p:nvPr/>
          </p:nvCxnSpPr>
          <p:spPr>
            <a:xfrm flipV="1">
              <a:off x="5129330" y="2779050"/>
              <a:ext cx="815653" cy="1340834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D27B40C-1E86-4DB1-B53C-2C63649783BA}"/>
                </a:ext>
              </a:extLst>
            </p:cNvPr>
            <p:cNvSpPr/>
            <p:nvPr/>
          </p:nvSpPr>
          <p:spPr>
            <a:xfrm>
              <a:off x="1701322" y="3189483"/>
              <a:ext cx="125884" cy="99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533AADD-CE41-4C96-91F2-47770F223D5B}"/>
                </a:ext>
              </a:extLst>
            </p:cNvPr>
            <p:cNvSpPr/>
            <p:nvPr/>
          </p:nvSpPr>
          <p:spPr>
            <a:xfrm>
              <a:off x="1701322" y="3449467"/>
              <a:ext cx="125884" cy="99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1A4EACC-48C8-4C1D-A823-EC79F8E06F6D}"/>
                </a:ext>
              </a:extLst>
            </p:cNvPr>
            <p:cNvSpPr/>
            <p:nvPr/>
          </p:nvSpPr>
          <p:spPr>
            <a:xfrm>
              <a:off x="1701322" y="3709451"/>
              <a:ext cx="125884" cy="99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C5D4BE4-43DB-49AD-B9CE-64D6A163D470}"/>
                </a:ext>
              </a:extLst>
            </p:cNvPr>
            <p:cNvSpPr/>
            <p:nvPr/>
          </p:nvSpPr>
          <p:spPr>
            <a:xfrm>
              <a:off x="4472748" y="3195126"/>
              <a:ext cx="125884" cy="99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2D81614-A3C5-4537-9097-B5C0DA309236}"/>
                </a:ext>
              </a:extLst>
            </p:cNvPr>
            <p:cNvSpPr/>
            <p:nvPr/>
          </p:nvSpPr>
          <p:spPr>
            <a:xfrm>
              <a:off x="4472748" y="3455110"/>
              <a:ext cx="125884" cy="99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D3DD266-3F89-418B-A25A-511EA7439BE1}"/>
                </a:ext>
              </a:extLst>
            </p:cNvPr>
            <p:cNvSpPr/>
            <p:nvPr/>
          </p:nvSpPr>
          <p:spPr>
            <a:xfrm>
              <a:off x="4472748" y="3715094"/>
              <a:ext cx="125884" cy="9919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1391027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286738" y="0"/>
            <a:ext cx="857052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YANG DICAPAI: Model Komputasi</a:t>
            </a:r>
            <a:r>
              <a:rPr lang="id-ID" dirty="0"/>
              <a:t> (2)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DC5A2C-A78A-44E7-A391-F411C2DAFAAD}"/>
              </a:ext>
            </a:extLst>
          </p:cNvPr>
          <p:cNvSpPr txBox="1"/>
          <p:nvPr/>
        </p:nvSpPr>
        <p:spPr>
          <a:xfrm>
            <a:off x="852424" y="703856"/>
            <a:ext cx="4927600" cy="324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600"/>
              </a:spcBef>
              <a:spcAft>
                <a:spcPts val="80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Hasil Pembelajaran Berdasarkan Variasi </a:t>
            </a:r>
            <a:r>
              <a:rPr lang="id-ID" sz="1400" b="1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Learning Rate</a:t>
            </a:r>
            <a:endParaRPr lang="en-ID" sz="1200" b="1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AD310A5E-E8FB-479B-8497-591D0FE60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837001"/>
              </p:ext>
            </p:extLst>
          </p:nvPr>
        </p:nvGraphicFramePr>
        <p:xfrm>
          <a:off x="268224" y="1138292"/>
          <a:ext cx="6096000" cy="2372360"/>
        </p:xfrm>
        <a:graphic>
          <a:graphicData uri="http://schemas.openxmlformats.org/drawingml/2006/table">
            <a:tbl>
              <a:tblPr firstRow="1" bandRow="1">
                <a:tableStyleId>{42067775-1790-4D07-BCC4-02223EFBF6AF}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0155717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645163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537615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7679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Learning Rate</a:t>
                      </a:r>
                      <a:endParaRPr lang="en-ID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Akurasi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(%)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Error</a:t>
                      </a:r>
                      <a:endParaRPr lang="en-ID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Waktu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pembelajaran</a:t>
                      </a:r>
                      <a:r>
                        <a:rPr lang="id-ID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(s)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066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0,00001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58,85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0,936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119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54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0,00010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87,84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0,543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108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0,00100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84,51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1,664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108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88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0,01000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83,17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1,778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104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846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0,10000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45,78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1,092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99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1634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92D43F5-A192-4437-9D2F-55865F79C898}"/>
              </a:ext>
            </a:extLst>
          </p:cNvPr>
          <p:cNvSpPr txBox="1"/>
          <p:nvPr/>
        </p:nvSpPr>
        <p:spPr>
          <a:xfrm>
            <a:off x="707136" y="3577514"/>
            <a:ext cx="7729728" cy="1381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d-ID" sz="16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Learning rate</a:t>
            </a:r>
            <a:r>
              <a:rPr lang="id-ID" sz="16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yang terlalu besar menyebabkan perubahan nilai setiap iterasi signifikan sehingga ketelitiannya berkurang.</a:t>
            </a:r>
          </a:p>
          <a:p>
            <a:pPr marL="285750" indent="-285750">
              <a:lnSpc>
                <a:spcPct val="115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1600" i="1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Learning rate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yang </a:t>
            </a:r>
            <a:r>
              <a:rPr lang="en-ID" sz="1600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terlalu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kecil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menyebabkan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tercapainya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minimum error yang </a:t>
            </a:r>
            <a:r>
              <a:rPr lang="en-ID" sz="1600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lambat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karena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perhitungan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nilai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setiap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iterasi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mendetail</a:t>
            </a:r>
            <a:r>
              <a:rPr lang="en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E8796-6EBD-4E36-916A-7AEB91E20329}"/>
              </a:ext>
            </a:extLst>
          </p:cNvPr>
          <p:cNvSpPr txBox="1"/>
          <p:nvPr/>
        </p:nvSpPr>
        <p:spPr>
          <a:xfrm>
            <a:off x="6516398" y="1292554"/>
            <a:ext cx="2340864" cy="1279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id-ID" sz="16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Learning rate</a:t>
            </a:r>
            <a:endParaRPr lang="id-ID" sz="1600" i="1" dirty="0">
              <a:latin typeface="Times New Roman" panose="02020603050405020304" pitchFamily="18" charset="0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id-ID" sz="16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Parameter pembelajaran untuk meminimalkan nilai </a:t>
            </a:r>
            <a:r>
              <a:rPr lang="id-ID" sz="1600" i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error</a:t>
            </a:r>
            <a:r>
              <a:rPr lang="id-ID" sz="16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926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220041" y="27779"/>
            <a:ext cx="869244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YANG DICAPAI: Model Komputasi</a:t>
            </a:r>
            <a:r>
              <a:rPr lang="id-ID" dirty="0"/>
              <a:t> (3)</a:t>
            </a:r>
            <a:endParaRPr dirty="0"/>
          </a:p>
        </p:txBody>
      </p:sp>
      <p:grpSp>
        <p:nvGrpSpPr>
          <p:cNvPr id="433" name="Google Shape;433;p40"/>
          <p:cNvGrpSpPr/>
          <p:nvPr/>
        </p:nvGrpSpPr>
        <p:grpSpPr>
          <a:xfrm>
            <a:off x="4247102" y="4468319"/>
            <a:ext cx="320046" cy="274318"/>
            <a:chOff x="889275" y="861850"/>
            <a:chExt cx="487950" cy="424575"/>
          </a:xfrm>
        </p:grpSpPr>
        <p:sp>
          <p:nvSpPr>
            <p:cNvPr id="434" name="Google Shape;434;p40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13A54F1-E8E4-405A-B3BA-353F5B407E10}"/>
              </a:ext>
            </a:extLst>
          </p:cNvPr>
          <p:cNvSpPr txBox="1"/>
          <p:nvPr/>
        </p:nvSpPr>
        <p:spPr>
          <a:xfrm>
            <a:off x="1851901" y="898916"/>
            <a:ext cx="5428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</a:rPr>
              <a:t>Perbandingan Hasil Pembelajaran dengan Multiple dan Single RNN</a:t>
            </a:r>
            <a:endParaRPr lang="en-ID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B0DD1-5220-4207-845B-16FD83A51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97" y="2938011"/>
            <a:ext cx="3504762" cy="1485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51533-5921-4A3A-9B2F-DA96E1973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59" y="2925819"/>
            <a:ext cx="3619048" cy="1523810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784CBC5-2832-461B-B837-0B33E54C8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704940"/>
              </p:ext>
            </p:extLst>
          </p:nvPr>
        </p:nvGraphicFramePr>
        <p:xfrm>
          <a:off x="1155467" y="1302224"/>
          <a:ext cx="6821592" cy="1320800"/>
        </p:xfrm>
        <a:graphic>
          <a:graphicData uri="http://schemas.openxmlformats.org/drawingml/2006/table">
            <a:tbl>
              <a:tblPr firstRow="1" bandRow="1">
                <a:tableStyleId>{42067775-1790-4D07-BCC4-02223EFBF6AF}</a:tableStyleId>
              </a:tblPr>
              <a:tblGrid>
                <a:gridCol w="1705398">
                  <a:extLst>
                    <a:ext uri="{9D8B030D-6E8A-4147-A177-3AD203B41FA5}">
                      <a16:colId xmlns:a16="http://schemas.microsoft.com/office/drawing/2014/main" val="3305788874"/>
                    </a:ext>
                  </a:extLst>
                </a:gridCol>
                <a:gridCol w="1705398">
                  <a:extLst>
                    <a:ext uri="{9D8B030D-6E8A-4147-A177-3AD203B41FA5}">
                      <a16:colId xmlns:a16="http://schemas.microsoft.com/office/drawing/2014/main" val="3241933646"/>
                    </a:ext>
                  </a:extLst>
                </a:gridCol>
                <a:gridCol w="1705398">
                  <a:extLst>
                    <a:ext uri="{9D8B030D-6E8A-4147-A177-3AD203B41FA5}">
                      <a16:colId xmlns:a16="http://schemas.microsoft.com/office/drawing/2014/main" val="4216512312"/>
                    </a:ext>
                  </a:extLst>
                </a:gridCol>
                <a:gridCol w="1705398">
                  <a:extLst>
                    <a:ext uri="{9D8B030D-6E8A-4147-A177-3AD203B41FA5}">
                      <a16:colId xmlns:a16="http://schemas.microsoft.com/office/drawing/2014/main" val="412457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Metode</a:t>
                      </a:r>
                      <a:endParaRPr lang="en-ID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Akurasi</a:t>
                      </a:r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(%)</a:t>
                      </a:r>
                      <a:endParaRPr lang="en-ID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Error</a:t>
                      </a:r>
                      <a:endParaRPr lang="en-ID" sz="1600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Waktu </a:t>
                      </a:r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Pembelajaran</a:t>
                      </a:r>
                      <a:r>
                        <a:rPr lang="id-ID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(s)</a:t>
                      </a:r>
                      <a:endParaRPr lang="en-ID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01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Multiple RNN</a:t>
                      </a:r>
                      <a:endParaRPr lang="en-ID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87,84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0,543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108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38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Single RNN</a:t>
                      </a:r>
                      <a:endParaRPr lang="en-ID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80,09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0,792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198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2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61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215208" y="0"/>
            <a:ext cx="871358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YANG DICAPAI: Model Komputasi</a:t>
            </a:r>
            <a:r>
              <a:rPr lang="id-ID" dirty="0"/>
              <a:t> (4)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B78E3-78A1-484A-BFC0-AAE4DFCAF3B0}"/>
              </a:ext>
            </a:extLst>
          </p:cNvPr>
          <p:cNvSpPr txBox="1"/>
          <p:nvPr/>
        </p:nvSpPr>
        <p:spPr>
          <a:xfrm>
            <a:off x="2108200" y="1189169"/>
            <a:ext cx="4927600" cy="324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600"/>
              </a:spcBef>
              <a:spcAft>
                <a:spcPts val="800"/>
              </a:spcAft>
            </a:pPr>
            <a:r>
              <a:rPr lang="id-ID" sz="1400" b="1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Perbandingan dengan Riset Sebelumnya</a:t>
            </a:r>
            <a:endParaRPr lang="en-ID" sz="1200" b="1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364BE724-DF38-4017-838E-07DB1ACD6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7244"/>
              </p:ext>
            </p:extLst>
          </p:nvPr>
        </p:nvGraphicFramePr>
        <p:xfrm>
          <a:off x="1389804" y="1612646"/>
          <a:ext cx="6640632" cy="1767840"/>
        </p:xfrm>
        <a:graphic>
          <a:graphicData uri="http://schemas.openxmlformats.org/drawingml/2006/table">
            <a:tbl>
              <a:tblPr firstRow="1" bandRow="1">
                <a:tableStyleId>{42067775-1790-4D07-BCC4-02223EFBF6AF}</a:tableStyleId>
              </a:tblPr>
              <a:tblGrid>
                <a:gridCol w="2206752">
                  <a:extLst>
                    <a:ext uri="{9D8B030D-6E8A-4147-A177-3AD203B41FA5}">
                      <a16:colId xmlns:a16="http://schemas.microsoft.com/office/drawing/2014/main" val="136025204"/>
                    </a:ext>
                  </a:extLst>
                </a:gridCol>
                <a:gridCol w="1389888">
                  <a:extLst>
                    <a:ext uri="{9D8B030D-6E8A-4147-A177-3AD203B41FA5}">
                      <a16:colId xmlns:a16="http://schemas.microsoft.com/office/drawing/2014/main" val="1508095832"/>
                    </a:ext>
                  </a:extLst>
                </a:gridCol>
                <a:gridCol w="1383834">
                  <a:extLst>
                    <a:ext uri="{9D8B030D-6E8A-4147-A177-3AD203B41FA5}">
                      <a16:colId xmlns:a16="http://schemas.microsoft.com/office/drawing/2014/main" val="727837216"/>
                    </a:ext>
                  </a:extLst>
                </a:gridCol>
                <a:gridCol w="1660158">
                  <a:extLst>
                    <a:ext uri="{9D8B030D-6E8A-4147-A177-3AD203B41FA5}">
                      <a16:colId xmlns:a16="http://schemas.microsoft.com/office/drawing/2014/main" val="776957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Metode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Akurasi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(%)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Error</a:t>
                      </a:r>
                      <a:endParaRPr lang="en-ID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Waktu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pembelajaran</a:t>
                      </a:r>
                      <a:r>
                        <a:rPr lang="id-ID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(s)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840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Multiple RNN </a:t>
                      </a:r>
                    </a:p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Metode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yang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diusulkan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87,84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0,543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108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376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PCA + RRN </a:t>
                      </a:r>
                    </a:p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(Ananda,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Djamal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and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Nugraha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2020)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86,66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0,556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168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358206"/>
                  </a:ext>
                </a:extLst>
              </a:tr>
            </a:tbl>
          </a:graphicData>
        </a:graphic>
      </p:graphicFrame>
      <p:sp>
        <p:nvSpPr>
          <p:cNvPr id="5" name="Arrow: Curved Left 4">
            <a:hlinkClick r:id="rId3" action="ppaction://hlinksldjump"/>
            <a:extLst>
              <a:ext uri="{FF2B5EF4-FFF2-40B4-BE49-F238E27FC236}">
                <a16:creationId xmlns:a16="http://schemas.microsoft.com/office/drawing/2014/main" id="{DD91986C-6CDF-4B3C-A72B-9FDF655450EC}"/>
              </a:ext>
            </a:extLst>
          </p:cNvPr>
          <p:cNvSpPr/>
          <p:nvPr/>
        </p:nvSpPr>
        <p:spPr>
          <a:xfrm>
            <a:off x="207264" y="4658361"/>
            <a:ext cx="255890" cy="32816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8D307-9A19-4E89-BE26-ADA12EE1930E}"/>
              </a:ext>
            </a:extLst>
          </p:cNvPr>
          <p:cNvSpPr txBox="1"/>
          <p:nvPr/>
        </p:nvSpPr>
        <p:spPr>
          <a:xfrm>
            <a:off x="707136" y="3639980"/>
            <a:ext cx="7729728" cy="919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PCA + RNN : memproses seluruh kanal secara bersamaan.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Multiple RNN : memproses kanal secara terpisah sehingga informasi urutan sinyal antar kanal dapat dipertahankan.</a:t>
            </a:r>
            <a:endParaRPr lang="en-ID" sz="1600" dirty="0">
              <a:latin typeface="Times New Roman" panose="02020603050405020304" pitchFamily="18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03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742976" y="0"/>
            <a:ext cx="794946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YANG DICAPAI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FFD573-7FD9-499D-AEB5-0996F43F95CA}"/>
              </a:ext>
            </a:extLst>
          </p:cNvPr>
          <p:cNvSpPr/>
          <p:nvPr/>
        </p:nvSpPr>
        <p:spPr>
          <a:xfrm>
            <a:off x="1203158" y="590022"/>
            <a:ext cx="6946232" cy="4479283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3A3813-F2DD-4F40-9CD6-12606A3AED79}"/>
              </a:ext>
            </a:extLst>
          </p:cNvPr>
          <p:cNvSpPr/>
          <p:nvPr/>
        </p:nvSpPr>
        <p:spPr>
          <a:xfrm>
            <a:off x="1347537" y="754744"/>
            <a:ext cx="6625390" cy="41862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9" name="Google Shape;433;p40">
            <a:extLst>
              <a:ext uri="{FF2B5EF4-FFF2-40B4-BE49-F238E27FC236}">
                <a16:creationId xmlns:a16="http://schemas.microsoft.com/office/drawing/2014/main" id="{0D0892BC-040D-4637-A0BF-2F8F5BF2C155}"/>
              </a:ext>
            </a:extLst>
          </p:cNvPr>
          <p:cNvGrpSpPr/>
          <p:nvPr/>
        </p:nvGrpSpPr>
        <p:grpSpPr>
          <a:xfrm>
            <a:off x="5241713" y="4462006"/>
            <a:ext cx="320046" cy="274318"/>
            <a:chOff x="889275" y="861850"/>
            <a:chExt cx="487950" cy="424575"/>
          </a:xfrm>
        </p:grpSpPr>
        <p:sp>
          <p:nvSpPr>
            <p:cNvPr id="60" name="Google Shape;434;p40">
              <a:extLst>
                <a:ext uri="{FF2B5EF4-FFF2-40B4-BE49-F238E27FC236}">
                  <a16:creationId xmlns:a16="http://schemas.microsoft.com/office/drawing/2014/main" id="{87801DF9-D653-4374-81F1-98575F78ACD2}"/>
                </a:ext>
              </a:extLst>
            </p:cNvPr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435;p40">
              <a:extLst>
                <a:ext uri="{FF2B5EF4-FFF2-40B4-BE49-F238E27FC236}">
                  <a16:creationId xmlns:a16="http://schemas.microsoft.com/office/drawing/2014/main" id="{84733173-9AA3-4DB6-A079-3136ED5EA37A}"/>
                </a:ext>
              </a:extLst>
            </p:cNvPr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436;p40">
              <a:extLst>
                <a:ext uri="{FF2B5EF4-FFF2-40B4-BE49-F238E27FC236}">
                  <a16:creationId xmlns:a16="http://schemas.microsoft.com/office/drawing/2014/main" id="{32BC89E2-402C-4C48-95B4-7CA448C1FE2D}"/>
                </a:ext>
              </a:extLst>
            </p:cNvPr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437;p40">
              <a:extLst>
                <a:ext uri="{FF2B5EF4-FFF2-40B4-BE49-F238E27FC236}">
                  <a16:creationId xmlns:a16="http://schemas.microsoft.com/office/drawing/2014/main" id="{4DC5614F-1916-420B-B12D-E57ED210ED92}"/>
                </a:ext>
              </a:extLst>
            </p:cNvPr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C3267F4-2AE3-4F61-B440-3FB16A4BCECF}"/>
              </a:ext>
            </a:extLst>
          </p:cNvPr>
          <p:cNvSpPr/>
          <p:nvPr/>
        </p:nvSpPr>
        <p:spPr>
          <a:xfrm>
            <a:off x="2284998" y="1212887"/>
            <a:ext cx="5527508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ED1152F-94F4-4DB7-B54E-7726FC115BA1}"/>
              </a:ext>
            </a:extLst>
          </p:cNvPr>
          <p:cNvSpPr/>
          <p:nvPr/>
        </p:nvSpPr>
        <p:spPr>
          <a:xfrm>
            <a:off x="2286920" y="1212887"/>
            <a:ext cx="2766344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Laporan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Kemajuan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2799C3-6D6D-430D-9BF5-D6CB788D19B3}"/>
              </a:ext>
            </a:extLst>
          </p:cNvPr>
          <p:cNvSpPr txBox="1"/>
          <p:nvPr/>
        </p:nvSpPr>
        <p:spPr>
          <a:xfrm>
            <a:off x="5835317" y="1286450"/>
            <a:ext cx="1195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Selesai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634F560-4BBF-4F9E-A5E4-45BC5F5CA65A}"/>
              </a:ext>
            </a:extLst>
          </p:cNvPr>
          <p:cNvSpPr/>
          <p:nvPr/>
        </p:nvSpPr>
        <p:spPr>
          <a:xfrm>
            <a:off x="2284997" y="1992737"/>
            <a:ext cx="5527507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CDBB0BF-AB9F-4BC4-A850-2F18EB57B6EB}"/>
              </a:ext>
            </a:extLst>
          </p:cNvPr>
          <p:cNvSpPr/>
          <p:nvPr/>
        </p:nvSpPr>
        <p:spPr>
          <a:xfrm>
            <a:off x="2286920" y="1992737"/>
            <a:ext cx="2766344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Model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Komputasi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916CF3-2DEF-44BE-BE4D-A0DEE23F4BAD}"/>
              </a:ext>
            </a:extLst>
          </p:cNvPr>
          <p:cNvSpPr txBox="1"/>
          <p:nvPr/>
        </p:nvSpPr>
        <p:spPr>
          <a:xfrm>
            <a:off x="5825556" y="2054907"/>
            <a:ext cx="1195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Selesai</a:t>
            </a:r>
            <a:endParaRPr lang="en-ID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59F7DA-C1DF-4DA4-89DC-72844212EB0B}"/>
              </a:ext>
            </a:extLst>
          </p:cNvPr>
          <p:cNvSpPr/>
          <p:nvPr/>
        </p:nvSpPr>
        <p:spPr>
          <a:xfrm>
            <a:off x="2283076" y="2718370"/>
            <a:ext cx="5527507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6F07473-A694-453A-8025-DB0299ACEB7C}"/>
              </a:ext>
            </a:extLst>
          </p:cNvPr>
          <p:cNvSpPr/>
          <p:nvPr/>
        </p:nvSpPr>
        <p:spPr>
          <a:xfrm>
            <a:off x="2284999" y="2718370"/>
            <a:ext cx="2766344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Artikel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Ilmiah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D2CCCA-1CA5-4073-B465-6FE62AA07F7D}"/>
              </a:ext>
            </a:extLst>
          </p:cNvPr>
          <p:cNvSpPr txBox="1"/>
          <p:nvPr/>
        </p:nvSpPr>
        <p:spPr>
          <a:xfrm>
            <a:off x="5825556" y="2779691"/>
            <a:ext cx="1195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Selesai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60F105F-3969-4B9A-BD55-5578C9448723}"/>
              </a:ext>
            </a:extLst>
          </p:cNvPr>
          <p:cNvSpPr/>
          <p:nvPr/>
        </p:nvSpPr>
        <p:spPr>
          <a:xfrm>
            <a:off x="2281155" y="3428645"/>
            <a:ext cx="5527507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6777C8-54FF-4060-BAC7-317A0214E127}"/>
              </a:ext>
            </a:extLst>
          </p:cNvPr>
          <p:cNvSpPr/>
          <p:nvPr/>
        </p:nvSpPr>
        <p:spPr>
          <a:xfrm>
            <a:off x="2283077" y="3428645"/>
            <a:ext cx="2766345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Laporan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Akhir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8574CE9-55FC-4292-9330-535ABFF5A69E}"/>
              </a:ext>
            </a:extLst>
          </p:cNvPr>
          <p:cNvSpPr txBox="1"/>
          <p:nvPr/>
        </p:nvSpPr>
        <p:spPr>
          <a:xfrm>
            <a:off x="5040396" y="3363278"/>
            <a:ext cx="2766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proses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perbaikan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penulisan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BCEA252-B119-4A48-91EE-1166833E8684}"/>
              </a:ext>
            </a:extLst>
          </p:cNvPr>
          <p:cNvSpPr/>
          <p:nvPr/>
        </p:nvSpPr>
        <p:spPr>
          <a:xfrm>
            <a:off x="2279234" y="4208495"/>
            <a:ext cx="5527507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Rectangle 76">
            <a:hlinkClick r:id="rId3" action="ppaction://hlinksldjump"/>
            <a:extLst>
              <a:ext uri="{FF2B5EF4-FFF2-40B4-BE49-F238E27FC236}">
                <a16:creationId xmlns:a16="http://schemas.microsoft.com/office/drawing/2014/main" id="{4B97C200-29E9-4C85-8696-8E499FE99AB2}"/>
              </a:ext>
            </a:extLst>
          </p:cNvPr>
          <p:cNvSpPr/>
          <p:nvPr/>
        </p:nvSpPr>
        <p:spPr>
          <a:xfrm>
            <a:off x="2281156" y="4208495"/>
            <a:ext cx="2766345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Publikasi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Seminar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Internasional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C9AFCD-8091-4D2E-950C-042A0AB0A17A}"/>
              </a:ext>
            </a:extLst>
          </p:cNvPr>
          <p:cNvSpPr txBox="1"/>
          <p:nvPr/>
        </p:nvSpPr>
        <p:spPr>
          <a:xfrm>
            <a:off x="5047501" y="4125799"/>
            <a:ext cx="2751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Diterima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akan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dipublikasikan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C6F2FB7-E561-4B21-8EB2-91951E365ACF}"/>
              </a:ext>
            </a:extLst>
          </p:cNvPr>
          <p:cNvSpPr/>
          <p:nvPr/>
        </p:nvSpPr>
        <p:spPr>
          <a:xfrm>
            <a:off x="1446167" y="1212887"/>
            <a:ext cx="591181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F1A32B4-CD89-4B4F-9E4A-BFB83F250800}"/>
              </a:ext>
            </a:extLst>
          </p:cNvPr>
          <p:cNvSpPr/>
          <p:nvPr/>
        </p:nvSpPr>
        <p:spPr>
          <a:xfrm>
            <a:off x="1447423" y="1985897"/>
            <a:ext cx="591181" cy="572700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CE2D76C-3826-456D-AB2F-856F18BB22F9}"/>
              </a:ext>
            </a:extLst>
          </p:cNvPr>
          <p:cNvSpPr/>
          <p:nvPr/>
        </p:nvSpPr>
        <p:spPr>
          <a:xfrm>
            <a:off x="1446166" y="2696596"/>
            <a:ext cx="591181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DDC28F-7FC6-40AF-88AB-F4DF997CAD73}"/>
              </a:ext>
            </a:extLst>
          </p:cNvPr>
          <p:cNvSpPr/>
          <p:nvPr/>
        </p:nvSpPr>
        <p:spPr>
          <a:xfrm>
            <a:off x="1446166" y="4208495"/>
            <a:ext cx="591181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8AE56B1-7E2C-45D3-BC3C-A2F4AC6CADF7}"/>
              </a:ext>
            </a:extLst>
          </p:cNvPr>
          <p:cNvSpPr/>
          <p:nvPr/>
        </p:nvSpPr>
        <p:spPr>
          <a:xfrm>
            <a:off x="1446166" y="3429753"/>
            <a:ext cx="591181" cy="572700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E0FD754-251E-42C3-95F1-667C1F3B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69" y="1188124"/>
            <a:ext cx="735455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61C1D10D-8D1B-4328-9F3F-7E10BB77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596" y="1950856"/>
            <a:ext cx="735455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>
            <a:extLst>
              <a:ext uri="{FF2B5EF4-FFF2-40B4-BE49-F238E27FC236}">
                <a16:creationId xmlns:a16="http://schemas.microsoft.com/office/drawing/2014/main" id="{6109A54E-E9EA-4E42-86EA-72B7C0E5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25" y="2692381"/>
            <a:ext cx="735455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45F475F-B12C-4481-B3BC-28240560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32" y="3476115"/>
            <a:ext cx="831247" cy="47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>
            <a:extLst>
              <a:ext uri="{FF2B5EF4-FFF2-40B4-BE49-F238E27FC236}">
                <a16:creationId xmlns:a16="http://schemas.microsoft.com/office/drawing/2014/main" id="{4068C42B-53D1-4238-9F29-B993B753A3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1A3BB9-9B0B-4076-9691-CAEA18D82804}"/>
              </a:ext>
            </a:extLst>
          </p:cNvPr>
          <p:cNvSpPr/>
          <p:nvPr/>
        </p:nvSpPr>
        <p:spPr>
          <a:xfrm>
            <a:off x="4235658" y="831368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79B489-857D-411F-915E-DB70C63A136E}"/>
              </a:ext>
            </a:extLst>
          </p:cNvPr>
          <p:cNvSpPr/>
          <p:nvPr/>
        </p:nvSpPr>
        <p:spPr>
          <a:xfrm>
            <a:off x="4550229" y="832801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E4337C0-0C35-4477-9383-C4871276CD5F}"/>
              </a:ext>
            </a:extLst>
          </p:cNvPr>
          <p:cNvSpPr/>
          <p:nvPr/>
        </p:nvSpPr>
        <p:spPr>
          <a:xfrm>
            <a:off x="4866948" y="825899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EEADDB4-F818-4649-8DD5-1CE7B5A97B53}"/>
              </a:ext>
            </a:extLst>
          </p:cNvPr>
          <p:cNvSpPr/>
          <p:nvPr/>
        </p:nvSpPr>
        <p:spPr>
          <a:xfrm>
            <a:off x="5147830" y="833130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ADAB4A06-1038-4070-A97E-88FBDA3D9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594" y="4115562"/>
            <a:ext cx="653480" cy="6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6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742976" y="0"/>
            <a:ext cx="794946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POTENSI</a:t>
            </a:r>
            <a:r>
              <a:rPr lang="id-ID" dirty="0"/>
              <a:t> </a:t>
            </a:r>
            <a:r>
              <a:rPr lang="en" dirty="0"/>
              <a:t>HASIL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83088-EC85-44C2-868B-3DEDB00F228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48" y="860556"/>
            <a:ext cx="5330479" cy="28690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3" name="Arrow: Bent 2">
            <a:extLst>
              <a:ext uri="{FF2B5EF4-FFF2-40B4-BE49-F238E27FC236}">
                <a16:creationId xmlns:a16="http://schemas.microsoft.com/office/drawing/2014/main" id="{DC7223FF-098B-4BAB-92B8-3A1C4B80A315}"/>
              </a:ext>
            </a:extLst>
          </p:cNvPr>
          <p:cNvSpPr/>
          <p:nvPr/>
        </p:nvSpPr>
        <p:spPr>
          <a:xfrm>
            <a:off x="6678301" y="1078203"/>
            <a:ext cx="404859" cy="119843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9364444B-3F0F-421B-900F-659CFB1A79A5}"/>
              </a:ext>
            </a:extLst>
          </p:cNvPr>
          <p:cNvSpPr/>
          <p:nvPr/>
        </p:nvSpPr>
        <p:spPr>
          <a:xfrm rot="10800000" flipH="1">
            <a:off x="6683123" y="2276639"/>
            <a:ext cx="400038" cy="114230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9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B6F364-05DA-4156-97EC-54921F1CD07D}"/>
              </a:ext>
            </a:extLst>
          </p:cNvPr>
          <p:cNvSpPr/>
          <p:nvPr/>
        </p:nvSpPr>
        <p:spPr>
          <a:xfrm>
            <a:off x="6377369" y="2218656"/>
            <a:ext cx="300932" cy="115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714519-33E2-4B78-870A-72BD7B980607}"/>
              </a:ext>
            </a:extLst>
          </p:cNvPr>
          <p:cNvGrpSpPr/>
          <p:nvPr/>
        </p:nvGrpSpPr>
        <p:grpSpPr>
          <a:xfrm>
            <a:off x="6982507" y="382461"/>
            <a:ext cx="1569960" cy="1569547"/>
            <a:chOff x="6734629" y="445003"/>
            <a:chExt cx="2061028" cy="206048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69F62F6-E4B9-4618-B5BD-35745C27AA67}"/>
                </a:ext>
              </a:extLst>
            </p:cNvPr>
            <p:cNvSpPr/>
            <p:nvPr/>
          </p:nvSpPr>
          <p:spPr>
            <a:xfrm>
              <a:off x="6968402" y="572700"/>
              <a:ext cx="1638752" cy="1638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3123B205-0AB8-4CAD-A180-31E331C076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6" t="13788" r="13373" b="12486"/>
            <a:stretch/>
          </p:blipFill>
          <p:spPr bwMode="auto">
            <a:xfrm>
              <a:off x="6968402" y="445003"/>
              <a:ext cx="1827255" cy="1851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0D69B8-7AAF-4292-A8CC-40EB82EFEBDD}"/>
                </a:ext>
              </a:extLst>
            </p:cNvPr>
            <p:cNvSpPr txBox="1"/>
            <p:nvPr/>
          </p:nvSpPr>
          <p:spPr>
            <a:xfrm>
              <a:off x="6734629" y="1980227"/>
              <a:ext cx="2061028" cy="52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Evaluasi</a:t>
              </a:r>
              <a:endParaRPr lang="en-ID" sz="2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8119F2-1750-4BD8-ADED-813C90C7B77A}"/>
              </a:ext>
            </a:extLst>
          </p:cNvPr>
          <p:cNvGrpSpPr/>
          <p:nvPr/>
        </p:nvGrpSpPr>
        <p:grpSpPr>
          <a:xfrm>
            <a:off x="7083160" y="2529158"/>
            <a:ext cx="1576077" cy="1569600"/>
            <a:chOff x="6851515" y="2885367"/>
            <a:chExt cx="2061028" cy="191711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50DBC5-1D78-43EC-ADB2-D6BF2B1C7B6E}"/>
                </a:ext>
              </a:extLst>
            </p:cNvPr>
            <p:cNvSpPr/>
            <p:nvPr/>
          </p:nvSpPr>
          <p:spPr>
            <a:xfrm>
              <a:off x="6968402" y="2939307"/>
              <a:ext cx="1638752" cy="16387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CA58731-1649-4F41-A105-6BA46A250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402" y="2885367"/>
              <a:ext cx="1699903" cy="1508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FDEFF4-653F-404D-908B-A6183E37E836}"/>
                </a:ext>
              </a:extLst>
            </p:cNvPr>
            <p:cNvSpPr txBox="1"/>
            <p:nvPr/>
          </p:nvSpPr>
          <p:spPr>
            <a:xfrm>
              <a:off x="6851515" y="4310641"/>
              <a:ext cx="2061028" cy="49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mbria" panose="02040503050406030204" pitchFamily="18" charset="0"/>
                  <a:ea typeface="Cambria" panose="02040503050406030204" pitchFamily="18" charset="0"/>
                </a:rPr>
                <a:t>Monitoring</a:t>
              </a:r>
              <a:endParaRPr lang="en-ID" sz="20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D46E9E-B437-4B16-B8CE-7817598B13D2}"/>
              </a:ext>
            </a:extLst>
          </p:cNvPr>
          <p:cNvSpPr txBox="1"/>
          <p:nvPr/>
        </p:nvSpPr>
        <p:spPr>
          <a:xfrm>
            <a:off x="1279529" y="4203269"/>
            <a:ext cx="630726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id-ID" sz="18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Diterima dan akan dipublikasikan pada seminar internasional.</a:t>
            </a:r>
            <a:endParaRPr lang="en-ID" sz="16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3C7A34-1F23-4EE7-BDD6-DA8A5061A239}"/>
              </a:ext>
            </a:extLst>
          </p:cNvPr>
          <p:cNvSpPr txBox="1"/>
          <p:nvPr/>
        </p:nvSpPr>
        <p:spPr>
          <a:xfrm>
            <a:off x="864171" y="525998"/>
            <a:ext cx="3568990" cy="357534"/>
          </a:xfrm>
          <a:prstGeom prst="rect">
            <a:avLst/>
          </a:prstGeom>
          <a:noFill/>
        </p:spPr>
        <p:txBody>
          <a:bodyPr vert="wordArtVert" wrap="square" anchor="ctr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id-ID" sz="16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Pemanfaatan</a:t>
            </a:r>
            <a:endParaRPr lang="en-ID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2050" name="Picture 2" descr="Naskah Koran Artikel - Gambar vektor gratis di Pixabay">
            <a:extLst>
              <a:ext uri="{FF2B5EF4-FFF2-40B4-BE49-F238E27FC236}">
                <a16:creationId xmlns:a16="http://schemas.microsoft.com/office/drawing/2014/main" id="{210B484B-B1AC-412A-99E9-060B3651B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65" y="3823732"/>
            <a:ext cx="1007059" cy="121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78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656893" y="151472"/>
            <a:ext cx="794946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RENCANA TAHAPAN </a:t>
            </a:r>
            <a:r>
              <a:rPr lang="id-ID" dirty="0"/>
              <a:t>BERIKUTNYA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72F2C4-7611-46DF-B717-8FF6A9C2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93" y="1566210"/>
            <a:ext cx="516390" cy="6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60A3BD3-A04A-426C-881E-EA5D7F24938D}"/>
              </a:ext>
            </a:extLst>
          </p:cNvPr>
          <p:cNvSpPr txBox="1"/>
          <p:nvPr/>
        </p:nvSpPr>
        <p:spPr>
          <a:xfrm>
            <a:off x="1436914" y="1611262"/>
            <a:ext cx="4934856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id-ID" sz="2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Menyelesaikan laporan akhir.</a:t>
            </a:r>
            <a:endParaRPr lang="en-ID" sz="18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9C24411-11A9-4E89-A708-E756C616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16561"/>
          <a:stretch/>
        </p:blipFill>
        <p:spPr bwMode="auto">
          <a:xfrm>
            <a:off x="514695" y="2842486"/>
            <a:ext cx="79525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D8228E2-CBB0-41D5-998E-89A09C1D0693}"/>
              </a:ext>
            </a:extLst>
          </p:cNvPr>
          <p:cNvSpPr txBox="1"/>
          <p:nvPr/>
        </p:nvSpPr>
        <p:spPr>
          <a:xfrm>
            <a:off x="1436914" y="3038639"/>
            <a:ext cx="49348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rPr>
              <a:t>Finalisasi publikasi seminar internasional.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28979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D5E66C69-FAF3-4CC9-A731-2C982C2D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729" y="3222785"/>
            <a:ext cx="4030871" cy="962159"/>
          </a:xfrm>
          <a:prstGeom prst="rect">
            <a:avLst/>
          </a:prstGeom>
        </p:spPr>
      </p:pic>
      <p:sp>
        <p:nvSpPr>
          <p:cNvPr id="70" name="Google Shape;407;p40">
            <a:extLst>
              <a:ext uri="{FF2B5EF4-FFF2-40B4-BE49-F238E27FC236}">
                <a16:creationId xmlns:a16="http://schemas.microsoft.com/office/drawing/2014/main" id="{BB5A056F-2609-4AAF-97B0-D8785BA3FD43}"/>
              </a:ext>
            </a:extLst>
          </p:cNvPr>
          <p:cNvSpPr txBox="1">
            <a:spLocks/>
          </p:cNvSpPr>
          <p:nvPr/>
        </p:nvSpPr>
        <p:spPr>
          <a:xfrm>
            <a:off x="597265" y="216165"/>
            <a:ext cx="79494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4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ID" sz="2400" u="sng" dirty="0"/>
              <a:t>TERIMA KASI</a:t>
            </a:r>
            <a:r>
              <a:rPr lang="id-ID" sz="2400" u="sng" dirty="0"/>
              <a:t>H</a:t>
            </a:r>
            <a:r>
              <a:rPr lang="en-ID" sz="2400" u="sng" dirty="0"/>
              <a:t> KEPADA: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741D338-C9A2-43FC-9A9C-18C65D7F2B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24" y="1533389"/>
            <a:ext cx="1687749" cy="170959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E209BBD-15C5-4DEA-ACB6-C399A376C9E4}"/>
              </a:ext>
            </a:extLst>
          </p:cNvPr>
          <p:cNvSpPr txBox="1"/>
          <p:nvPr/>
        </p:nvSpPr>
        <p:spPr>
          <a:xfrm>
            <a:off x="1412050" y="3967309"/>
            <a:ext cx="6556227" cy="926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ID" b="1" dirty="0">
                <a:solidFill>
                  <a:schemeClr val="accent6"/>
                </a:solidFill>
                <a:effectLst/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anose="020B0604020202020204" pitchFamily="34" charset="0"/>
              </a:rPr>
              <a:t>DIREKTORAT JENDERAL PEMBELAJARAN DAN KEMAHASISWAAN 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ID" b="1" dirty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anose="020B0604020202020204" pitchFamily="34" charset="0"/>
              </a:rPr>
              <a:t>KEMENTERIAN PENDIDIKAN, KEBUDAYAAN, RISET DAN TEKNOLOGI REPUBLIK INDONESIA</a:t>
            </a:r>
          </a:p>
        </p:txBody>
      </p:sp>
    </p:spTree>
    <p:extLst>
      <p:ext uri="{BB962C8B-B14F-4D97-AF65-F5344CB8AC3E}">
        <p14:creationId xmlns:p14="http://schemas.microsoft.com/office/powerpoint/2010/main" val="167337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77B279-5DFC-490B-A930-43A2DB2D3EA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873" y="700490"/>
            <a:ext cx="2895965" cy="40960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560790-8921-4B23-9ACD-BE10BE23279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554" y="666498"/>
            <a:ext cx="2895964" cy="40960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9BB3E2-BDF5-4F3C-8C4D-5204E9B9F44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40" y="641854"/>
            <a:ext cx="2894400" cy="40968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1284B4-1DF8-426D-8A4D-6210E7E1859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26" y="618122"/>
            <a:ext cx="2895964" cy="40960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2C4C87-3AA8-441E-8335-1A70D6F0FAA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876" y="600343"/>
            <a:ext cx="2895964" cy="409601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70" name="Google Shape;407;p40">
            <a:extLst>
              <a:ext uri="{FF2B5EF4-FFF2-40B4-BE49-F238E27FC236}">
                <a16:creationId xmlns:a16="http://schemas.microsoft.com/office/drawing/2014/main" id="{BB5A056F-2609-4AAF-97B0-D8785BA3FD43}"/>
              </a:ext>
            </a:extLst>
          </p:cNvPr>
          <p:cNvSpPr txBox="1">
            <a:spLocks/>
          </p:cNvSpPr>
          <p:nvPr/>
        </p:nvSpPr>
        <p:spPr>
          <a:xfrm>
            <a:off x="597266" y="45292"/>
            <a:ext cx="79494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4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ID" sz="2400" u="sng" dirty="0"/>
              <a:t>P</a:t>
            </a:r>
            <a:r>
              <a:rPr lang="id-ID" sz="2400" u="sng" dirty="0"/>
              <a:t>ublikasi Seminar Internasional</a:t>
            </a:r>
            <a:endParaRPr lang="en-ID" sz="2400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8C2F50-D6ED-42DA-ADD1-950CC63518E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26" y="569224"/>
            <a:ext cx="2999374" cy="4139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F302D-5F12-4139-ACB4-48E514E1FE1F}"/>
              </a:ext>
            </a:extLst>
          </p:cNvPr>
          <p:cNvSpPr txBox="1"/>
          <p:nvPr/>
        </p:nvSpPr>
        <p:spPr>
          <a:xfrm>
            <a:off x="780146" y="4757322"/>
            <a:ext cx="2148014" cy="32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id-ID" b="1" i="1" dirty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anose="020B0604020202020204" pitchFamily="34" charset="0"/>
              </a:rPr>
              <a:t>Letter of Acceptance</a:t>
            </a:r>
            <a:endParaRPr lang="en-ID" b="1" i="1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9049C-78C0-455C-BB1F-38870B120C8F}"/>
              </a:ext>
            </a:extLst>
          </p:cNvPr>
          <p:cNvSpPr txBox="1"/>
          <p:nvPr/>
        </p:nvSpPr>
        <p:spPr>
          <a:xfrm>
            <a:off x="5595159" y="4757321"/>
            <a:ext cx="2148014" cy="328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id-ID" b="1" i="1" dirty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  <a:cs typeface="Arial" panose="020B0604020202020204" pitchFamily="34" charset="0"/>
              </a:rPr>
              <a:t>Draf Paper</a:t>
            </a:r>
            <a:endParaRPr lang="en-ID" b="1" i="1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1610AB-F541-4AB7-8275-3B633D0CC2F6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92" y="569224"/>
            <a:ext cx="2999374" cy="409601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2" name="Arrow: Curved Left 1">
            <a:hlinkClick r:id="rId10" action="ppaction://hlinksldjump"/>
            <a:extLst>
              <a:ext uri="{FF2B5EF4-FFF2-40B4-BE49-F238E27FC236}">
                <a16:creationId xmlns:a16="http://schemas.microsoft.com/office/drawing/2014/main" id="{6A0914C1-06E8-424E-9C91-D36153A4FB4D}"/>
              </a:ext>
            </a:extLst>
          </p:cNvPr>
          <p:cNvSpPr/>
          <p:nvPr/>
        </p:nvSpPr>
        <p:spPr>
          <a:xfrm>
            <a:off x="207264" y="4792473"/>
            <a:ext cx="255890" cy="32816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86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6851-3DE2-4A50-A444-140CC365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79023"/>
            <a:ext cx="7717800" cy="572700"/>
          </a:xfrm>
        </p:spPr>
        <p:txBody>
          <a:bodyPr/>
          <a:lstStyle/>
          <a:p>
            <a:r>
              <a:rPr lang="en-US" sz="1800" u="sng" dirty="0"/>
              <a:t>DIPRESENTASIKAN OLEH :</a:t>
            </a:r>
            <a:endParaRPr lang="en-ID" sz="1800" u="sng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B8E4BA-1AF9-43C5-8CF9-073EB8CB8835}"/>
              </a:ext>
            </a:extLst>
          </p:cNvPr>
          <p:cNvSpPr/>
          <p:nvPr/>
        </p:nvSpPr>
        <p:spPr>
          <a:xfrm>
            <a:off x="3696405" y="3511325"/>
            <a:ext cx="1364543" cy="1364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3C9C81-EB7D-4F6D-ABAF-6D98511683DB}"/>
              </a:ext>
            </a:extLst>
          </p:cNvPr>
          <p:cNvSpPr/>
          <p:nvPr/>
        </p:nvSpPr>
        <p:spPr>
          <a:xfrm>
            <a:off x="3064472" y="4660465"/>
            <a:ext cx="2628408" cy="305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6AB1774-6468-4478-B10A-B958AFBDFCF6}"/>
              </a:ext>
            </a:extLst>
          </p:cNvPr>
          <p:cNvSpPr txBox="1">
            <a:spLocks/>
          </p:cNvSpPr>
          <p:nvPr/>
        </p:nvSpPr>
        <p:spPr>
          <a:xfrm>
            <a:off x="713100" y="2934362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1800" u="sng" dirty="0"/>
              <a:t>DOSEN PENDAMPING :</a:t>
            </a:r>
            <a:endParaRPr lang="en-ID" sz="18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B77A1-B49C-45BC-B990-0353C90B96CE}"/>
              </a:ext>
            </a:extLst>
          </p:cNvPr>
          <p:cNvSpPr txBox="1"/>
          <p:nvPr/>
        </p:nvSpPr>
        <p:spPr>
          <a:xfrm>
            <a:off x="1974143" y="4683481"/>
            <a:ext cx="49332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0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Helvetica" panose="020B0604020202020204" pitchFamily="34" charset="0"/>
              </a:rPr>
              <a:t>DR. ESMERALDA C. DJAMAL, S.T., M.T.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384AAA-421E-4733-9911-E6B32FED1A0B}"/>
              </a:ext>
            </a:extLst>
          </p:cNvPr>
          <p:cNvSpPr/>
          <p:nvPr/>
        </p:nvSpPr>
        <p:spPr>
          <a:xfrm>
            <a:off x="6136403" y="1117600"/>
            <a:ext cx="1364543" cy="1364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DCD04B6-6AC0-49E4-878D-0E334FF6833F}"/>
              </a:ext>
            </a:extLst>
          </p:cNvPr>
          <p:cNvSpPr/>
          <p:nvPr/>
        </p:nvSpPr>
        <p:spPr>
          <a:xfrm>
            <a:off x="5873723" y="2266740"/>
            <a:ext cx="1910857" cy="305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481A6D-A8F8-4618-B429-1333D10A0711}"/>
              </a:ext>
            </a:extLst>
          </p:cNvPr>
          <p:cNvSpPr/>
          <p:nvPr/>
        </p:nvSpPr>
        <p:spPr>
          <a:xfrm>
            <a:off x="1417479" y="1127309"/>
            <a:ext cx="1364543" cy="1364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9EA9057-2CE8-4F09-86EA-AAA75822FE9B}"/>
              </a:ext>
            </a:extLst>
          </p:cNvPr>
          <p:cNvSpPr/>
          <p:nvPr/>
        </p:nvSpPr>
        <p:spPr>
          <a:xfrm>
            <a:off x="1154799" y="2276449"/>
            <a:ext cx="1910857" cy="305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2D8145-0DCD-4210-8509-A646CF902A2C}"/>
              </a:ext>
            </a:extLst>
          </p:cNvPr>
          <p:cNvSpPr/>
          <p:nvPr/>
        </p:nvSpPr>
        <p:spPr>
          <a:xfrm>
            <a:off x="1151765" y="2296195"/>
            <a:ext cx="18871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CHANIA AYU LESTARI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CB95AD-7F5D-4060-BF63-BB171946DA00}"/>
              </a:ext>
            </a:extLst>
          </p:cNvPr>
          <p:cNvSpPr/>
          <p:nvPr/>
        </p:nvSpPr>
        <p:spPr>
          <a:xfrm>
            <a:off x="5946186" y="2291027"/>
            <a:ext cx="17911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RAFI AZIIZI MUCHTAR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521EF00-2BCE-4620-9EC4-96AD4256C0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96" y="3584705"/>
            <a:ext cx="1075760" cy="10757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C5156A-14ED-4901-9CE7-A1AE3B858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13"/>
          <a:stretch/>
        </p:blipFill>
        <p:spPr bwMode="auto">
          <a:xfrm>
            <a:off x="1589437" y="982229"/>
            <a:ext cx="1019946" cy="128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B52793E-9493-43D0-875D-184AC3B09B75}"/>
              </a:ext>
            </a:extLst>
          </p:cNvPr>
          <p:cNvSpPr/>
          <p:nvPr/>
        </p:nvSpPr>
        <p:spPr>
          <a:xfrm>
            <a:off x="1148083" y="2621590"/>
            <a:ext cx="1910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 err="1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Mahasiswa</a:t>
            </a:r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9946C-5556-49FE-9DAB-B1FC6443F937}"/>
              </a:ext>
            </a:extLst>
          </p:cNvPr>
          <p:cNvSpPr/>
          <p:nvPr/>
        </p:nvSpPr>
        <p:spPr>
          <a:xfrm>
            <a:off x="5873649" y="2614721"/>
            <a:ext cx="1910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 err="1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Mahasiswa</a:t>
            </a:r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61427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6851-3DE2-4A50-A444-140CC365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79023"/>
            <a:ext cx="7717800" cy="572700"/>
          </a:xfrm>
        </p:spPr>
        <p:txBody>
          <a:bodyPr/>
          <a:lstStyle/>
          <a:p>
            <a:r>
              <a:rPr lang="id-ID" sz="1800" dirty="0"/>
              <a:t>PEMBAGIAN KERJA TIM</a:t>
            </a:r>
            <a:endParaRPr lang="en-ID" sz="1800" dirty="0"/>
          </a:p>
        </p:txBody>
      </p:sp>
      <p:graphicFrame>
        <p:nvGraphicFramePr>
          <p:cNvPr id="24" name="Table 7">
            <a:extLst>
              <a:ext uri="{FF2B5EF4-FFF2-40B4-BE49-F238E27FC236}">
                <a16:creationId xmlns:a16="http://schemas.microsoft.com/office/drawing/2014/main" id="{E649108A-FB88-43CD-BA8B-94C92D8A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74075"/>
              </p:ext>
            </p:extLst>
          </p:nvPr>
        </p:nvGraphicFramePr>
        <p:xfrm>
          <a:off x="466719" y="651723"/>
          <a:ext cx="8210562" cy="4073471"/>
        </p:xfrm>
        <a:graphic>
          <a:graphicData uri="http://schemas.openxmlformats.org/drawingml/2006/table">
            <a:tbl>
              <a:tblPr firstRow="1" bandRow="1">
                <a:tableStyleId>{42067775-1790-4D07-BCC4-02223EFBF6AF}</a:tableStyleId>
              </a:tblPr>
              <a:tblGrid>
                <a:gridCol w="1163586">
                  <a:extLst>
                    <a:ext uri="{9D8B030D-6E8A-4147-A177-3AD203B41FA5}">
                      <a16:colId xmlns:a16="http://schemas.microsoft.com/office/drawing/2014/main" val="3015571781"/>
                    </a:ext>
                  </a:extLst>
                </a:gridCol>
                <a:gridCol w="2182368">
                  <a:extLst>
                    <a:ext uri="{9D8B030D-6E8A-4147-A177-3AD203B41FA5}">
                      <a16:colId xmlns:a16="http://schemas.microsoft.com/office/drawing/2014/main" val="2064516398"/>
                    </a:ext>
                  </a:extLst>
                </a:gridCol>
                <a:gridCol w="4864608">
                  <a:extLst>
                    <a:ext uri="{9D8B030D-6E8A-4147-A177-3AD203B41FA5}">
                      <a16:colId xmlns:a16="http://schemas.microsoft.com/office/drawing/2014/main" val="1730461935"/>
                    </a:ext>
                  </a:extLst>
                </a:gridCol>
              </a:tblGrid>
              <a:tr h="687316">
                <a:tc>
                  <a:txBody>
                    <a:bodyPr/>
                    <a:lstStyle/>
                    <a:p>
                      <a:pPr algn="ctr"/>
                      <a:r>
                        <a:rPr lang="id-ID" sz="1500" b="1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Posisi</a:t>
                      </a:r>
                      <a:endParaRPr lang="en-ID" sz="1500" b="1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85819" marR="85819" marT="42909" marB="429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</a:t>
                      </a:r>
                      <a:r>
                        <a:rPr lang="id-ID" sz="15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enanggung jawab</a:t>
                      </a:r>
                      <a:endParaRPr lang="en-ID" sz="15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85819" marR="85819" marT="42909" marB="429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5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Deskripsi</a:t>
                      </a:r>
                    </a:p>
                  </a:txBody>
                  <a:tcPr marL="85819" marR="85819" marT="42909" marB="42909" anchor="ctr"/>
                </a:tc>
                <a:extLst>
                  <a:ext uri="{0D108BD9-81ED-4DB2-BD59-A6C34878D82A}">
                    <a16:rowId xmlns:a16="http://schemas.microsoft.com/office/drawing/2014/main" val="1862066150"/>
                  </a:ext>
                </a:extLst>
              </a:tr>
              <a:tr h="508222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id-ID" sz="15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Ketua</a:t>
                      </a:r>
                      <a:endParaRPr lang="en-ID" sz="15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5562" marR="105562" marT="52781" marB="5278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Fajariani Amalia</a:t>
                      </a:r>
                      <a:endParaRPr lang="en-ID" sz="15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4364" marR="64364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Koordinator Tim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Penyusunan laporan kemajuan, artikel ilmiah, laporan akhir, serta publikasi internasional</a:t>
                      </a:r>
                      <a:endParaRPr lang="en-ID" sz="15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4364" marR="64364" marT="0" marB="0"/>
                </a:tc>
                <a:extLst>
                  <a:ext uri="{0D108BD9-81ED-4DB2-BD59-A6C34878D82A}">
                    <a16:rowId xmlns:a16="http://schemas.microsoft.com/office/drawing/2014/main" val="6283191"/>
                  </a:ext>
                </a:extLst>
              </a:tr>
              <a:tr h="1211264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id-ID" sz="15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Anggota 1</a:t>
                      </a:r>
                      <a:endParaRPr lang="en-ID" sz="15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5562" marR="105562" marT="52781" marB="52781" anchor="ctr"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+mj-lt"/>
                        <a:buNone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Erik Fadliansyah</a:t>
                      </a:r>
                    </a:p>
                  </a:txBody>
                  <a:tcPr marL="64364" marR="64364" marT="0" marB="0" anchor="ctr"/>
                </a:tc>
                <a:tc>
                  <a:txBody>
                    <a:bodyPr/>
                    <a:lstStyle/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Merancang model komputasi identifikasi stroke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Praproses filter menggunakan Wavelet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Pembelajaran mesin menggunakan Multiple Recurrent Neural Netwrok </a:t>
                      </a:r>
                      <a:endParaRPr lang="en-ID" sz="15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4364" marR="64364" marT="0" marB="0"/>
                </a:tc>
                <a:extLst>
                  <a:ext uri="{0D108BD9-81ED-4DB2-BD59-A6C34878D82A}">
                    <a16:rowId xmlns:a16="http://schemas.microsoft.com/office/drawing/2014/main" val="640881844"/>
                  </a:ext>
                </a:extLst>
              </a:tr>
              <a:tr h="7267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id-ID" sz="15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Anggota 2</a:t>
                      </a:r>
                      <a:endParaRPr lang="en-ID" sz="15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5562" marR="105562" marT="52781" marB="5278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Chania Ayu Lestari</a:t>
                      </a:r>
                      <a:endParaRPr lang="en-ID" sz="15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4364" marR="64364" marT="0" marB="0" anchor="ctr"/>
                </a:tc>
                <a:tc>
                  <a:txBody>
                    <a:bodyPr/>
                    <a:lstStyle/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Literature review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Mensimulasikan model komputasi untuk mendapatkan konfigurasi yang tepat</a:t>
                      </a:r>
                      <a:endParaRPr lang="en-ID" sz="15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4364" marR="64364" marT="0" marB="0"/>
                </a:tc>
                <a:extLst>
                  <a:ext uri="{0D108BD9-81ED-4DB2-BD59-A6C34878D82A}">
                    <a16:rowId xmlns:a16="http://schemas.microsoft.com/office/drawing/2014/main" val="3896846775"/>
                  </a:ext>
                </a:extLst>
              </a:tr>
              <a:tr h="762333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id-ID" sz="15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Anggota 3</a:t>
                      </a:r>
                      <a:endParaRPr lang="en-ID" sz="15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5562" marR="105562" marT="52781" marB="5278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Ayu </a:t>
                      </a:r>
                      <a:r>
                        <a:rPr lang="en-ID" sz="1500" b="0" i="0" u="none" strike="noStrike" cap="none" dirty="0" err="1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Peraiyantika</a:t>
                      </a:r>
                      <a:endParaRPr lang="en-ID" sz="15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4364" marR="64364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Perolehan data sinyal EEG dari riset sebelumnya</a:t>
                      </a:r>
                      <a:endParaRPr lang="en-ID" sz="15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id-ID" sz="15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Mengisi catatan harian &amp; mempersiapkan kebutuhan-kebutuhan selama pengerjaan PKM</a:t>
                      </a:r>
                      <a:endParaRPr lang="en-ID" sz="15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4364" marR="64364" marT="0" marB="0"/>
                </a:tc>
                <a:extLst>
                  <a:ext uri="{0D108BD9-81ED-4DB2-BD59-A6C34878D82A}">
                    <a16:rowId xmlns:a16="http://schemas.microsoft.com/office/drawing/2014/main" val="982605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91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5;p36">
            <a:extLst>
              <a:ext uri="{FF2B5EF4-FFF2-40B4-BE49-F238E27FC236}">
                <a16:creationId xmlns:a16="http://schemas.microsoft.com/office/drawing/2014/main" id="{C2787596-8436-4448-850D-80CD3698A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371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LATAR BELAKANG</a:t>
            </a:r>
            <a:endParaRPr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7F6E26-9DE9-4D25-884B-560B8FF9E60C}"/>
              </a:ext>
            </a:extLst>
          </p:cNvPr>
          <p:cNvSpPr/>
          <p:nvPr/>
        </p:nvSpPr>
        <p:spPr>
          <a:xfrm>
            <a:off x="235703" y="825605"/>
            <a:ext cx="8580919" cy="414149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089647-6709-45E3-AFCB-0F8D06121E55}"/>
              </a:ext>
            </a:extLst>
          </p:cNvPr>
          <p:cNvGrpSpPr/>
          <p:nvPr/>
        </p:nvGrpSpPr>
        <p:grpSpPr>
          <a:xfrm>
            <a:off x="4912995" y="1304470"/>
            <a:ext cx="1879387" cy="1436111"/>
            <a:chOff x="2595022" y="1130935"/>
            <a:chExt cx="1879387" cy="14361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05DCC56-AB51-41D6-8E02-3FAE811195AB}"/>
                </a:ext>
              </a:extLst>
            </p:cNvPr>
            <p:cNvSpPr/>
            <p:nvPr/>
          </p:nvSpPr>
          <p:spPr>
            <a:xfrm>
              <a:off x="2778923" y="1130935"/>
              <a:ext cx="1436111" cy="143611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Google Shape;865;p51">
              <a:extLst>
                <a:ext uri="{FF2B5EF4-FFF2-40B4-BE49-F238E27FC236}">
                  <a16:creationId xmlns:a16="http://schemas.microsoft.com/office/drawing/2014/main" id="{20FBFBD3-CAA3-4A84-A516-4A355260527D}"/>
                </a:ext>
              </a:extLst>
            </p:cNvPr>
            <p:cNvSpPr txBox="1"/>
            <p:nvPr/>
          </p:nvSpPr>
          <p:spPr>
            <a:xfrm>
              <a:off x="2595022" y="1676420"/>
              <a:ext cx="1879387" cy="3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NIHSS</a:t>
              </a:r>
              <a:endParaRPr sz="20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492EB64-EAB5-410B-8B97-888731BAF699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rot="16200000" flipH="1">
            <a:off x="1090132" y="1548605"/>
            <a:ext cx="1712982" cy="1698728"/>
          </a:xfrm>
          <a:prstGeom prst="curvedConnector4">
            <a:avLst>
              <a:gd name="adj1" fmla="val -13345"/>
              <a:gd name="adj2" fmla="val 70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FCBEA43-2C9D-47E2-A4B8-C715D35303C0}"/>
              </a:ext>
            </a:extLst>
          </p:cNvPr>
          <p:cNvCxnSpPr>
            <a:cxnSpLocks/>
            <a:stCxn id="27" idx="6"/>
            <a:endCxn id="9" idx="3"/>
          </p:cNvCxnSpPr>
          <p:nvPr/>
        </p:nvCxnSpPr>
        <p:spPr>
          <a:xfrm>
            <a:off x="4232098" y="3254460"/>
            <a:ext cx="2356221" cy="908679"/>
          </a:xfrm>
          <a:prstGeom prst="curvedConnector4">
            <a:avLst>
              <a:gd name="adj1" fmla="val 45537"/>
              <a:gd name="adj2" fmla="val 1251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F2E3C10-4D49-4B92-8B7B-D1E563FDB3D3}"/>
              </a:ext>
            </a:extLst>
          </p:cNvPr>
          <p:cNvCxnSpPr>
            <a:cxnSpLocks/>
            <a:stCxn id="27" idx="0"/>
            <a:endCxn id="18" idx="1"/>
          </p:cNvCxnSpPr>
          <p:nvPr/>
        </p:nvCxnSpPr>
        <p:spPr>
          <a:xfrm rot="5400000" flipH="1" flipV="1">
            <a:off x="3965176" y="1588585"/>
            <a:ext cx="496687" cy="13989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BF0B24-3BF1-42F9-B817-6BC620393265}"/>
              </a:ext>
            </a:extLst>
          </p:cNvPr>
          <p:cNvGrpSpPr/>
          <p:nvPr/>
        </p:nvGrpSpPr>
        <p:grpSpPr>
          <a:xfrm>
            <a:off x="385483" y="1541478"/>
            <a:ext cx="1423552" cy="1436111"/>
            <a:chOff x="713100" y="1093374"/>
            <a:chExt cx="1423552" cy="143611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760C5E-4BB0-47F4-9C86-AE7603467488}"/>
                </a:ext>
              </a:extLst>
            </p:cNvPr>
            <p:cNvSpPr/>
            <p:nvPr/>
          </p:nvSpPr>
          <p:spPr>
            <a:xfrm>
              <a:off x="713100" y="1093374"/>
              <a:ext cx="1423552" cy="143611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8EB541-7866-4AAB-8AAF-0592A19CF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713" t="14548" r="20586" b="31298"/>
            <a:stretch/>
          </p:blipFill>
          <p:spPr>
            <a:xfrm>
              <a:off x="802674" y="1199683"/>
              <a:ext cx="1308060" cy="128955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DF6D4D-EC55-4081-B9DD-CF535E28DAB6}"/>
              </a:ext>
            </a:extLst>
          </p:cNvPr>
          <p:cNvGrpSpPr/>
          <p:nvPr/>
        </p:nvGrpSpPr>
        <p:grpSpPr>
          <a:xfrm>
            <a:off x="2795987" y="2536404"/>
            <a:ext cx="1436111" cy="1436111"/>
            <a:chOff x="525253" y="2890670"/>
            <a:chExt cx="1436111" cy="143611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1E1FCFB-D331-4C08-95BA-2CF0444E73A1}"/>
                </a:ext>
              </a:extLst>
            </p:cNvPr>
            <p:cNvSpPr/>
            <p:nvPr/>
          </p:nvSpPr>
          <p:spPr>
            <a:xfrm>
              <a:off x="525253" y="2890670"/>
              <a:ext cx="1436111" cy="143611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0F89F18-0A72-4253-A1E2-6141CE76D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554" t="19570" r="21066" b="28118"/>
            <a:stretch/>
          </p:blipFill>
          <p:spPr>
            <a:xfrm>
              <a:off x="583292" y="3081099"/>
              <a:ext cx="1346123" cy="124568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5A8B904-4A20-4235-A24B-F5E788EBCF27}"/>
              </a:ext>
            </a:extLst>
          </p:cNvPr>
          <p:cNvGrpSpPr/>
          <p:nvPr/>
        </p:nvGrpSpPr>
        <p:grpSpPr>
          <a:xfrm>
            <a:off x="6167354" y="2937342"/>
            <a:ext cx="1879387" cy="1436111"/>
            <a:chOff x="2826820" y="3285771"/>
            <a:chExt cx="1879387" cy="143611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B524FF-7AD3-42FC-AFAA-E59127B5ED0D}"/>
                </a:ext>
              </a:extLst>
            </p:cNvPr>
            <p:cNvSpPr/>
            <p:nvPr/>
          </p:nvSpPr>
          <p:spPr>
            <a:xfrm>
              <a:off x="3037471" y="3285771"/>
              <a:ext cx="1436111" cy="143611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642B27D-4F06-46D1-A226-00CAECD4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332" y="3500644"/>
              <a:ext cx="1212383" cy="863216"/>
            </a:xfrm>
            <a:prstGeom prst="rect">
              <a:avLst/>
            </a:prstGeom>
          </p:spPr>
        </p:pic>
        <p:sp>
          <p:nvSpPr>
            <p:cNvPr id="30" name="Google Shape;865;p51">
              <a:extLst>
                <a:ext uri="{FF2B5EF4-FFF2-40B4-BE49-F238E27FC236}">
                  <a16:creationId xmlns:a16="http://schemas.microsoft.com/office/drawing/2014/main" id="{C441140A-151B-498E-9EE9-3D9FD9CBBAA5}"/>
                </a:ext>
              </a:extLst>
            </p:cNvPr>
            <p:cNvSpPr txBox="1"/>
            <p:nvPr/>
          </p:nvSpPr>
          <p:spPr>
            <a:xfrm>
              <a:off x="2826820" y="4294709"/>
              <a:ext cx="1879387" cy="3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EEG</a:t>
              </a:r>
              <a:endParaRPr sz="20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9" name="Google Shape;411;p40">
            <a:extLst>
              <a:ext uri="{FF2B5EF4-FFF2-40B4-BE49-F238E27FC236}">
                <a16:creationId xmlns:a16="http://schemas.microsoft.com/office/drawing/2014/main" id="{4FBA4512-880B-4668-8EFC-5886FED20FFF}"/>
              </a:ext>
            </a:extLst>
          </p:cNvPr>
          <p:cNvSpPr txBox="1"/>
          <p:nvPr/>
        </p:nvSpPr>
        <p:spPr>
          <a:xfrm>
            <a:off x="243685" y="3043651"/>
            <a:ext cx="1675200" cy="19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Adobe Fan Heiti Std B"/>
                <a:ea typeface="Open Sans"/>
                <a:cs typeface="Times New Roman" panose="02020603050405020304" pitchFamily="18" charset="0"/>
                <a:sym typeface="Open Sans"/>
              </a:rPr>
              <a:t>Stroke</a:t>
            </a:r>
            <a:endParaRPr dirty="0">
              <a:latin typeface="Adobe Fan Heiti Std B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41" name="Google Shape;411;p40">
            <a:extLst>
              <a:ext uri="{FF2B5EF4-FFF2-40B4-BE49-F238E27FC236}">
                <a16:creationId xmlns:a16="http://schemas.microsoft.com/office/drawing/2014/main" id="{E8181BBF-73A5-4393-9399-F2C3D7A4144C}"/>
              </a:ext>
            </a:extLst>
          </p:cNvPr>
          <p:cNvSpPr txBox="1"/>
          <p:nvPr/>
        </p:nvSpPr>
        <p:spPr>
          <a:xfrm>
            <a:off x="2566264" y="4054987"/>
            <a:ext cx="1895557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dirty="0">
                <a:latin typeface="Adobe Fan Heiti Std B"/>
                <a:ea typeface="Open Sans"/>
                <a:cs typeface="Times New Roman" panose="02020603050405020304" pitchFamily="18" charset="0"/>
                <a:sym typeface="Open Sans"/>
              </a:rPr>
              <a:t>Rehabilitasi Pasien Pasca-Stroke</a:t>
            </a:r>
            <a:endParaRPr dirty="0">
              <a:latin typeface="Adobe Fan Heiti Std B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42" name="Google Shape;411;p40">
            <a:extLst>
              <a:ext uri="{FF2B5EF4-FFF2-40B4-BE49-F238E27FC236}">
                <a16:creationId xmlns:a16="http://schemas.microsoft.com/office/drawing/2014/main" id="{AA98465F-B5AB-4EF5-ADD9-85E7D81EFDDD}"/>
              </a:ext>
            </a:extLst>
          </p:cNvPr>
          <p:cNvSpPr txBox="1"/>
          <p:nvPr/>
        </p:nvSpPr>
        <p:spPr>
          <a:xfrm>
            <a:off x="4977351" y="912587"/>
            <a:ext cx="1675200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id-ID" dirty="0">
                <a:latin typeface="Adobe Fan Heiti Std B"/>
                <a:ea typeface="Open Sans"/>
                <a:cs typeface="Times New Roman" panose="02020603050405020304" pitchFamily="18" charset="0"/>
                <a:sym typeface="Open Sans"/>
              </a:rPr>
              <a:t>Diagnosis Neurolog</a:t>
            </a:r>
            <a:endParaRPr dirty="0">
              <a:latin typeface="Adobe Fan Heiti Std B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43" name="Google Shape;411;p40">
            <a:extLst>
              <a:ext uri="{FF2B5EF4-FFF2-40B4-BE49-F238E27FC236}">
                <a16:creationId xmlns:a16="http://schemas.microsoft.com/office/drawing/2014/main" id="{ABCBFDA5-1132-4E23-8B16-D4C5598C83E0}"/>
              </a:ext>
            </a:extLst>
          </p:cNvPr>
          <p:cNvSpPr txBox="1"/>
          <p:nvPr/>
        </p:nvSpPr>
        <p:spPr>
          <a:xfrm>
            <a:off x="6217720" y="4415211"/>
            <a:ext cx="2024072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id-ID" dirty="0">
                <a:latin typeface="Adobe Fan Heiti Std B"/>
                <a:ea typeface="Open Sans"/>
                <a:cs typeface="Times New Roman" panose="02020603050405020304" pitchFamily="18" charset="0"/>
                <a:sym typeface="Open Sans"/>
              </a:rPr>
              <a:t>Elektroensephalogram </a:t>
            </a:r>
          </a:p>
          <a:p>
            <a:pPr marL="0" lvl="0" indent="0" algn="ctr">
              <a:buFont typeface="Arial"/>
              <a:buNone/>
            </a:pPr>
            <a:r>
              <a:rPr lang="id-ID" dirty="0">
                <a:latin typeface="Adobe Fan Heiti Std B"/>
                <a:ea typeface="Open Sans"/>
                <a:cs typeface="Times New Roman" panose="02020603050405020304" pitchFamily="18" charset="0"/>
                <a:sym typeface="Open Sans"/>
              </a:rPr>
              <a:t>(EEG)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5;p36">
            <a:extLst>
              <a:ext uri="{FF2B5EF4-FFF2-40B4-BE49-F238E27FC236}">
                <a16:creationId xmlns:a16="http://schemas.microsoft.com/office/drawing/2014/main" id="{C2787596-8436-4448-850D-80CD3698A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371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LATAR BELAKANG</a:t>
            </a:r>
            <a:r>
              <a:rPr lang="id-ID" sz="2400" dirty="0"/>
              <a:t> (2)</a:t>
            </a:r>
            <a:endParaRPr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7F6E26-9DE9-4D25-884B-560B8FF9E60C}"/>
              </a:ext>
            </a:extLst>
          </p:cNvPr>
          <p:cNvSpPr/>
          <p:nvPr/>
        </p:nvSpPr>
        <p:spPr>
          <a:xfrm>
            <a:off x="235703" y="1061147"/>
            <a:ext cx="4818976" cy="39059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EB457-606A-4CDA-8255-A2592C6A9F61}"/>
              </a:ext>
            </a:extLst>
          </p:cNvPr>
          <p:cNvGrpSpPr/>
          <p:nvPr/>
        </p:nvGrpSpPr>
        <p:grpSpPr>
          <a:xfrm>
            <a:off x="5312647" y="681623"/>
            <a:ext cx="2282901" cy="1629666"/>
            <a:chOff x="5191085" y="807713"/>
            <a:chExt cx="2282901" cy="162966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F79F3E3-1AF5-4717-AF2D-E4A61B84C95F}"/>
                </a:ext>
              </a:extLst>
            </p:cNvPr>
            <p:cNvGrpSpPr/>
            <p:nvPr/>
          </p:nvGrpSpPr>
          <p:grpSpPr>
            <a:xfrm>
              <a:off x="5480110" y="824203"/>
              <a:ext cx="1704852" cy="1613176"/>
              <a:chOff x="6410945" y="947599"/>
              <a:chExt cx="2169763" cy="208844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90482D3-7BD6-4DBD-BF9F-DCDDEB164AF6}"/>
                  </a:ext>
                </a:extLst>
              </p:cNvPr>
              <p:cNvSpPr/>
              <p:nvPr/>
            </p:nvSpPr>
            <p:spPr>
              <a:xfrm>
                <a:off x="6451605" y="947599"/>
                <a:ext cx="2088444" cy="208844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15" name="Picture 12">
                <a:extLst>
                  <a:ext uri="{FF2B5EF4-FFF2-40B4-BE49-F238E27FC236}">
                    <a16:creationId xmlns:a16="http://schemas.microsoft.com/office/drawing/2014/main" id="{42692BB5-9C58-4A3B-AA22-1A41EEE139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0945" y="1131508"/>
                <a:ext cx="2169763" cy="1631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Google Shape;865;p51">
              <a:extLst>
                <a:ext uri="{FF2B5EF4-FFF2-40B4-BE49-F238E27FC236}">
                  <a16:creationId xmlns:a16="http://schemas.microsoft.com/office/drawing/2014/main" id="{2E6F9B05-0ED7-4F47-AA68-B0504CD4105E}"/>
                </a:ext>
              </a:extLst>
            </p:cNvPr>
            <p:cNvSpPr txBox="1"/>
            <p:nvPr/>
          </p:nvSpPr>
          <p:spPr>
            <a:xfrm>
              <a:off x="5191085" y="807713"/>
              <a:ext cx="2282901" cy="379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d-ID" sz="1200" b="1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 komputasi pengenalan pola sinyal EEG</a:t>
              </a:r>
              <a:endParaRPr sz="12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492EB64-EAB5-410B-8B97-888731BAF699}"/>
              </a:ext>
            </a:extLst>
          </p:cNvPr>
          <p:cNvCxnSpPr>
            <a:cxnSpLocks/>
            <a:stCxn id="24" idx="2"/>
            <a:endCxn id="3074" idx="1"/>
          </p:cNvCxnSpPr>
          <p:nvPr/>
        </p:nvCxnSpPr>
        <p:spPr>
          <a:xfrm rot="10800000" flipV="1">
            <a:off x="584177" y="1835958"/>
            <a:ext cx="58594" cy="1672280"/>
          </a:xfrm>
          <a:prstGeom prst="curvedConnector3">
            <a:avLst>
              <a:gd name="adj1" fmla="val 490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FCBEA43-2C9D-47E2-A4B8-C715D35303C0}"/>
              </a:ext>
            </a:extLst>
          </p:cNvPr>
          <p:cNvCxnSpPr>
            <a:cxnSpLocks/>
            <a:stCxn id="3074" idx="3"/>
            <a:endCxn id="9" idx="3"/>
          </p:cNvCxnSpPr>
          <p:nvPr/>
        </p:nvCxnSpPr>
        <p:spPr>
          <a:xfrm flipV="1">
            <a:off x="2669687" y="3249993"/>
            <a:ext cx="754627" cy="2582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ED0FF94-79C8-4D20-985F-73F6D47E0A25}"/>
              </a:ext>
            </a:extLst>
          </p:cNvPr>
          <p:cNvCxnSpPr>
            <a:cxnSpLocks/>
            <a:stCxn id="9" idx="6"/>
            <a:endCxn id="15" idx="1"/>
          </p:cNvCxnSpPr>
          <p:nvPr/>
        </p:nvCxnSpPr>
        <p:spPr>
          <a:xfrm flipV="1">
            <a:off x="4650111" y="1470121"/>
            <a:ext cx="951561" cy="12721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9760C5E-4BB0-47F4-9C86-AE7603467488}"/>
              </a:ext>
            </a:extLst>
          </p:cNvPr>
          <p:cNvSpPr/>
          <p:nvPr/>
        </p:nvSpPr>
        <p:spPr>
          <a:xfrm>
            <a:off x="642771" y="1117902"/>
            <a:ext cx="1423552" cy="143611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642B27D-4F06-46D1-A226-00CAECD448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4" y="1274261"/>
            <a:ext cx="1212383" cy="863216"/>
          </a:xfrm>
          <a:prstGeom prst="rect">
            <a:avLst/>
          </a:prstGeom>
        </p:spPr>
      </p:pic>
      <p:sp>
        <p:nvSpPr>
          <p:cNvPr id="30" name="Google Shape;865;p51">
            <a:extLst>
              <a:ext uri="{FF2B5EF4-FFF2-40B4-BE49-F238E27FC236}">
                <a16:creationId xmlns:a16="http://schemas.microsoft.com/office/drawing/2014/main" id="{C441140A-151B-498E-9EE9-3D9FD9CBBAA5}"/>
              </a:ext>
            </a:extLst>
          </p:cNvPr>
          <p:cNvSpPr txBox="1"/>
          <p:nvPr/>
        </p:nvSpPr>
        <p:spPr>
          <a:xfrm>
            <a:off x="340158" y="2095233"/>
            <a:ext cx="1982709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1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Sinyal </a:t>
            </a:r>
            <a:r>
              <a:rPr lang="en" sz="1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EEG</a:t>
            </a:r>
            <a:endParaRPr sz="16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A4C25B-D001-4619-B25B-78B0D86ADC86}"/>
              </a:ext>
            </a:extLst>
          </p:cNvPr>
          <p:cNvSpPr txBox="1"/>
          <p:nvPr/>
        </p:nvSpPr>
        <p:spPr>
          <a:xfrm>
            <a:off x="7554518" y="2437377"/>
            <a:ext cx="1071713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 Stroke</a:t>
            </a:r>
            <a:endParaRPr lang="id-ID" b="1" dirty="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542438-EF00-4BD8-A382-FC095322FD87}"/>
              </a:ext>
            </a:extLst>
          </p:cNvPr>
          <p:cNvSpPr txBox="1"/>
          <p:nvPr/>
        </p:nvSpPr>
        <p:spPr>
          <a:xfrm>
            <a:off x="7539278" y="2885031"/>
            <a:ext cx="1071713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latin typeface="Adobe Gothic Std B" panose="020B0800000000000000" pitchFamily="34" charset="-128"/>
                <a:ea typeface="Adobe Gothic Std B" panose="020B0800000000000000" pitchFamily="34" charset="-128"/>
              </a:defRPr>
            </a:lvl1pPr>
          </a:lstStyle>
          <a:p>
            <a:pPr algn="ctr" rtl="1"/>
            <a:r>
              <a:rPr lang="id-ID" sz="1400" dirty="0">
                <a:solidFill>
                  <a:schemeClr val="tx1"/>
                </a:solidFill>
              </a:rPr>
              <a:t>Minor</a:t>
            </a:r>
            <a:r>
              <a:rPr lang="en-US" sz="1400" dirty="0">
                <a:solidFill>
                  <a:schemeClr val="tx1"/>
                </a:solidFill>
              </a:rPr>
              <a:t> Stroke</a:t>
            </a:r>
            <a:endParaRPr lang="id-ID" sz="14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E23E3A-D42F-41A3-BCC7-02C08F7A463C}"/>
              </a:ext>
            </a:extLst>
          </p:cNvPr>
          <p:cNvSpPr txBox="1"/>
          <p:nvPr/>
        </p:nvSpPr>
        <p:spPr>
          <a:xfrm>
            <a:off x="7550992" y="3585360"/>
            <a:ext cx="1075239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en-US" b="1" dirty="0">
                <a:solidFill>
                  <a:schemeClr val="tx1"/>
                </a:solidFill>
                <a:ea typeface="Adobe Gothic Std B" panose="020B0800000000000000" pitchFamily="34" charset="-128"/>
              </a:rPr>
              <a:t>Moderate</a:t>
            </a:r>
          </a:p>
          <a:p>
            <a:pPr algn="ctr" rtl="1"/>
            <a:r>
              <a:rPr lang="en-US" b="1" dirty="0">
                <a:solidFill>
                  <a:schemeClr val="tx1"/>
                </a:solidFill>
                <a:ea typeface="Adobe Gothic Std B" panose="020B0800000000000000" pitchFamily="34" charset="-128"/>
              </a:rPr>
              <a:t>Stroke</a:t>
            </a:r>
            <a:endParaRPr lang="id-ID" b="1" dirty="0">
              <a:solidFill>
                <a:schemeClr val="tx1"/>
              </a:solidFill>
              <a:ea typeface="Adobe Gothic Std B" panose="020B0800000000000000" pitchFamily="34" charset="-128"/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C2BF9CF-2C5F-4F82-9550-413780C6EBCB}"/>
              </a:ext>
            </a:extLst>
          </p:cNvPr>
          <p:cNvCxnSpPr>
            <a:cxnSpLocks/>
            <a:stCxn id="14" idx="4"/>
          </p:cNvCxnSpPr>
          <p:nvPr/>
        </p:nvCxnSpPr>
        <p:spPr>
          <a:xfrm rot="16200000" flipH="1">
            <a:off x="6847061" y="1918326"/>
            <a:ext cx="295728" cy="10816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F76B3E5-CF4B-4542-A373-377660C67140}"/>
              </a:ext>
            </a:extLst>
          </p:cNvPr>
          <p:cNvCxnSpPr>
            <a:cxnSpLocks/>
            <a:stCxn id="14" idx="4"/>
            <a:endCxn id="32" idx="1"/>
          </p:cNvCxnSpPr>
          <p:nvPr/>
        </p:nvCxnSpPr>
        <p:spPr>
          <a:xfrm rot="16200000" flipH="1">
            <a:off x="6579012" y="2186375"/>
            <a:ext cx="835352" cy="10851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9558D1E-8610-4EAA-9753-F97BF4BC07E9}"/>
              </a:ext>
            </a:extLst>
          </p:cNvPr>
          <p:cNvCxnSpPr>
            <a:cxnSpLocks/>
            <a:stCxn id="14" idx="4"/>
          </p:cNvCxnSpPr>
          <p:nvPr/>
        </p:nvCxnSpPr>
        <p:spPr>
          <a:xfrm rot="16200000" flipH="1">
            <a:off x="6220387" y="2545001"/>
            <a:ext cx="1545870" cy="1078446"/>
          </a:xfrm>
          <a:prstGeom prst="bentConnector3">
            <a:avLst>
              <a:gd name="adj1" fmla="val 99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EKSTRAKSI FITUR SINYAL ELEKTROENSEFALOGRAF (EEG) UNTUK IDENTIFIKASI  UNSPOKEN-SPEECH MENGGUNAKAN EEGLAB - PDF Free Download">
            <a:extLst>
              <a:ext uri="{FF2B5EF4-FFF2-40B4-BE49-F238E27FC236}">
                <a16:creationId xmlns:a16="http://schemas.microsoft.com/office/drawing/2014/main" id="{3B9F7416-7201-4691-BBC0-6030B32C0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" t="2835" r="4793" b="11155"/>
          <a:stretch/>
        </p:blipFill>
        <p:spPr bwMode="auto">
          <a:xfrm>
            <a:off x="584177" y="2921892"/>
            <a:ext cx="2085510" cy="11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173ADFC-D066-4B48-9C6F-933E0124586F}"/>
              </a:ext>
            </a:extLst>
          </p:cNvPr>
          <p:cNvGrpSpPr/>
          <p:nvPr/>
        </p:nvGrpSpPr>
        <p:grpSpPr>
          <a:xfrm>
            <a:off x="3095490" y="1997621"/>
            <a:ext cx="1665708" cy="1462686"/>
            <a:chOff x="3109247" y="2140400"/>
            <a:chExt cx="1665708" cy="14626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B524FF-7AD3-42FC-AFAA-E59127B5ED0D}"/>
                </a:ext>
              </a:extLst>
            </p:cNvPr>
            <p:cNvSpPr/>
            <p:nvPr/>
          </p:nvSpPr>
          <p:spPr>
            <a:xfrm>
              <a:off x="3227757" y="2166975"/>
              <a:ext cx="1436111" cy="143611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6E74C7-4D7F-4B83-B1F7-46F7C4D7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9247" y="2140400"/>
              <a:ext cx="1665708" cy="1436111"/>
            </a:xfrm>
            <a:prstGeom prst="rect">
              <a:avLst/>
            </a:prstGeom>
          </p:spPr>
        </p:pic>
      </p:grpSp>
      <p:sp>
        <p:nvSpPr>
          <p:cNvPr id="39" name="Google Shape;411;p40">
            <a:extLst>
              <a:ext uri="{FF2B5EF4-FFF2-40B4-BE49-F238E27FC236}">
                <a16:creationId xmlns:a16="http://schemas.microsoft.com/office/drawing/2014/main" id="{446DB45A-5BE2-4DF5-BA40-AD0898855FA1}"/>
              </a:ext>
            </a:extLst>
          </p:cNvPr>
          <p:cNvSpPr txBox="1"/>
          <p:nvPr/>
        </p:nvSpPr>
        <p:spPr>
          <a:xfrm>
            <a:off x="340158" y="4311396"/>
            <a:ext cx="2575883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id-ID" dirty="0">
                <a:latin typeface="Adobe Fan Heiti Std B"/>
                <a:ea typeface="Open Sans"/>
                <a:cs typeface="Times New Roman" panose="02020603050405020304" pitchFamily="18" charset="0"/>
                <a:sym typeface="Open Sans"/>
              </a:rPr>
              <a:t>Tidak dapat merepresentasikan secara visual kondisi pasien pasca-stroke</a:t>
            </a:r>
            <a:endParaRPr dirty="0">
              <a:latin typeface="Adobe Fan Heiti Std B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44" name="Google Shape;411;p40">
            <a:extLst>
              <a:ext uri="{FF2B5EF4-FFF2-40B4-BE49-F238E27FC236}">
                <a16:creationId xmlns:a16="http://schemas.microsoft.com/office/drawing/2014/main" id="{8020BFE4-5A18-4ED5-90D2-C38B7D224713}"/>
              </a:ext>
            </a:extLst>
          </p:cNvPr>
          <p:cNvSpPr txBox="1"/>
          <p:nvPr/>
        </p:nvSpPr>
        <p:spPr>
          <a:xfrm>
            <a:off x="2959331" y="1556083"/>
            <a:ext cx="1945450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id-ID" dirty="0">
                <a:latin typeface="Adobe Fan Heiti Std B"/>
                <a:ea typeface="Open Sans"/>
                <a:cs typeface="Times New Roman" panose="02020603050405020304" pitchFamily="18" charset="0"/>
                <a:sym typeface="Open Sans"/>
              </a:rPr>
              <a:t>Perekaman berasal dari banyak kanal</a:t>
            </a:r>
          </a:p>
        </p:txBody>
      </p:sp>
      <p:sp>
        <p:nvSpPr>
          <p:cNvPr id="27" name="Google Shape;411;p40">
            <a:extLst>
              <a:ext uri="{FF2B5EF4-FFF2-40B4-BE49-F238E27FC236}">
                <a16:creationId xmlns:a16="http://schemas.microsoft.com/office/drawing/2014/main" id="{AED54395-ACDC-4253-9DB6-685D5E1F0C53}"/>
              </a:ext>
            </a:extLst>
          </p:cNvPr>
          <p:cNvSpPr txBox="1"/>
          <p:nvPr/>
        </p:nvSpPr>
        <p:spPr>
          <a:xfrm>
            <a:off x="2955618" y="3634400"/>
            <a:ext cx="2210381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id-ID" i="1" dirty="0">
                <a:latin typeface="Adobe Fan Heiti Std B"/>
                <a:ea typeface="Open Sans"/>
                <a:cs typeface="Times New Roman" panose="02020603050405020304" pitchFamily="18" charset="0"/>
                <a:sym typeface="Open Sans"/>
              </a:rPr>
              <a:t>Motor imagery</a:t>
            </a:r>
            <a:r>
              <a:rPr lang="id-ID" dirty="0">
                <a:latin typeface="Adobe Fan Heiti Std B"/>
                <a:ea typeface="Open Sans"/>
                <a:cs typeface="Times New Roman" panose="02020603050405020304" pitchFamily="18" charset="0"/>
                <a:sym typeface="Open Sans"/>
              </a:rPr>
              <a:t> &amp; Sinkronisasi pasangan kanal simetrik</a:t>
            </a:r>
            <a:endParaRPr lang="id-ID" i="1" dirty="0">
              <a:latin typeface="Adobe Fan Heiti Std B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052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5;p36">
            <a:extLst>
              <a:ext uri="{FF2B5EF4-FFF2-40B4-BE49-F238E27FC236}">
                <a16:creationId xmlns:a16="http://schemas.microsoft.com/office/drawing/2014/main" id="{C2787596-8436-4448-850D-80CD3698A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112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</a:t>
            </a:r>
            <a:r>
              <a:rPr lang="id-ID" sz="2000" dirty="0"/>
              <a:t>INJAUAN PUSTAKA</a:t>
            </a:r>
            <a:endParaRPr sz="2000" dirty="0"/>
          </a:p>
        </p:txBody>
      </p:sp>
      <p:graphicFrame>
        <p:nvGraphicFramePr>
          <p:cNvPr id="28" name="Table 7">
            <a:extLst>
              <a:ext uri="{FF2B5EF4-FFF2-40B4-BE49-F238E27FC236}">
                <a16:creationId xmlns:a16="http://schemas.microsoft.com/office/drawing/2014/main" id="{7064FC40-1691-4A37-A549-727339066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706869"/>
              </p:ext>
            </p:extLst>
          </p:nvPr>
        </p:nvGraphicFramePr>
        <p:xfrm>
          <a:off x="262127" y="683950"/>
          <a:ext cx="8619745" cy="3041087"/>
        </p:xfrm>
        <a:graphic>
          <a:graphicData uri="http://schemas.openxmlformats.org/drawingml/2006/table">
            <a:tbl>
              <a:tblPr firstRow="1" bandRow="1">
                <a:tableStyleId>{42067775-1790-4D07-BCC4-02223EFBF6AF}</a:tableStyleId>
              </a:tblPr>
              <a:tblGrid>
                <a:gridCol w="849157">
                  <a:extLst>
                    <a:ext uri="{9D8B030D-6E8A-4147-A177-3AD203B41FA5}">
                      <a16:colId xmlns:a16="http://schemas.microsoft.com/office/drawing/2014/main" val="3015571781"/>
                    </a:ext>
                  </a:extLst>
                </a:gridCol>
                <a:gridCol w="1778220">
                  <a:extLst>
                    <a:ext uri="{9D8B030D-6E8A-4147-A177-3AD203B41FA5}">
                      <a16:colId xmlns:a16="http://schemas.microsoft.com/office/drawing/2014/main" val="2064516398"/>
                    </a:ext>
                  </a:extLst>
                </a:gridCol>
                <a:gridCol w="1578863">
                  <a:extLst>
                    <a:ext uri="{9D8B030D-6E8A-4147-A177-3AD203B41FA5}">
                      <a16:colId xmlns:a16="http://schemas.microsoft.com/office/drawing/2014/main" val="1375376154"/>
                    </a:ext>
                  </a:extLst>
                </a:gridCol>
                <a:gridCol w="2689556">
                  <a:extLst>
                    <a:ext uri="{9D8B030D-6E8A-4147-A177-3AD203B41FA5}">
                      <a16:colId xmlns:a16="http://schemas.microsoft.com/office/drawing/2014/main" val="177679564"/>
                    </a:ext>
                  </a:extLst>
                </a:gridCol>
                <a:gridCol w="1723949">
                  <a:extLst>
                    <a:ext uri="{9D8B030D-6E8A-4147-A177-3AD203B41FA5}">
                      <a16:colId xmlns:a16="http://schemas.microsoft.com/office/drawing/2014/main" val="193753394"/>
                    </a:ext>
                  </a:extLst>
                </a:gridCol>
              </a:tblGrid>
              <a:tr h="388946">
                <a:tc>
                  <a:txBody>
                    <a:bodyPr/>
                    <a:lstStyle/>
                    <a:p>
                      <a:pPr algn="ctr"/>
                      <a:r>
                        <a:rPr lang="id-ID" sz="1200" b="1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</a:t>
                      </a:r>
                      <a:endParaRPr lang="en-ID" sz="1200" b="1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0667" marR="100667" marT="50333" marB="5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Variabel yang ditinjau</a:t>
                      </a:r>
                      <a:endParaRPr lang="en-ID" sz="12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0667" marR="100667" marT="50333" marB="5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Metode</a:t>
                      </a:r>
                      <a:endParaRPr lang="en-ID" sz="1200" b="1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0667" marR="100667" marT="50333" marB="5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</a:t>
                      </a:r>
                      <a:r>
                        <a:rPr lang="id-ID" sz="12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asil</a:t>
                      </a:r>
                      <a:endParaRPr lang="en-ID" sz="12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0667" marR="100667" marT="50333" marB="5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Pustaka</a:t>
                      </a:r>
                      <a:endParaRPr lang="en-ID" sz="1200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0667" marR="100667" marT="50333" marB="50333" anchor="ctr"/>
                </a:tc>
                <a:extLst>
                  <a:ext uri="{0D108BD9-81ED-4DB2-BD59-A6C34878D82A}">
                    <a16:rowId xmlns:a16="http://schemas.microsoft.com/office/drawing/2014/main" val="1862066150"/>
                  </a:ext>
                </a:extLst>
              </a:tr>
              <a:tr h="40826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en-ID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0667" marR="100667" marT="50333" marB="50333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Rehabilitasi stroke berdasarkan </a:t>
                      </a:r>
                      <a:r>
                        <a:rPr lang="id-ID" sz="1200" b="0" i="1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motor imagery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R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andom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F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orest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 (RF)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Hasilnya mencapai kinerja yang signifikan dalam hal ukuran akurasi.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(Al-Qazzaz </a:t>
                      </a:r>
                      <a:r>
                        <a:rPr lang="id-ID" sz="1200" b="0" i="1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et al</a:t>
                      </a: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., 2021)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543416"/>
                  </a:ext>
                </a:extLst>
              </a:tr>
              <a:tr h="40826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D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0667" marR="100667" marT="50333" marB="50333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Identifikasi stroke berdasarkan perbedaan pasangan kanal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Backpropagation Levenberg-Marquardt</a:t>
                      </a:r>
                      <a:endParaRPr lang="en-ID" sz="1200" b="0" i="0" u="none" strike="noStrike" cap="none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Variabel perbedaan pasangan kanal dapat digunakan untuk mendeteksi stroke.</a:t>
                      </a:r>
                      <a:endParaRPr lang="en-ID" sz="1200" b="0" i="0" u="none" strike="noStrike" cap="none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(Fadiyah and Djamal, 2019)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3191"/>
                  </a:ext>
                </a:extLst>
              </a:tr>
              <a:tr h="40826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en-ID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0667" marR="100667" marT="50333" marB="50333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Penanganan kanal pada identifikasi pasca-stroke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Principal Component Analysis (PCA) 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Penggunaan PCA menghasilkan performa yang baik, namun ekstraksi kanal PCA dapat membuat pengurangan data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d-ID" sz="1200" b="0" i="0" u="none" strike="noStrike" cap="none" dirty="0">
                          <a:solidFill>
                            <a:srgbClr val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(Ananda, Djamal and Nugraha, 2020)</a:t>
                      </a:r>
                      <a:endParaRPr lang="en-ID" sz="1200" b="0" i="0" u="none" strike="noStrike" cap="none" dirty="0">
                        <a:solidFill>
                          <a:srgbClr val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0881844"/>
                  </a:ext>
                </a:extLst>
              </a:tr>
              <a:tr h="408260"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en-ID" sz="12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100667" marR="100667" marT="50333" marB="5033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Penggunaan multiple pada metode untuk identifikasi sekaligus penanganan multi-kanal</a:t>
                      </a:r>
                      <a:endParaRPr lang="en-ID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Multiple Convolutional Neural Networks</a:t>
                      </a:r>
                      <a:endParaRPr lang="en-ID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d-ID" sz="12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Model komputasi dengan multiple pada metode identifikasi dapat menghasilkan peningkatan performa. </a:t>
                      </a:r>
                      <a:endParaRPr lang="en-ID" sz="12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id-ID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(Amin </a:t>
                      </a:r>
                      <a:r>
                        <a:rPr lang="id-ID" sz="1200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et al.</a:t>
                      </a:r>
                      <a:r>
                        <a:rPr lang="id-ID" sz="12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, 2019)</a:t>
                      </a:r>
                      <a:endParaRPr lang="en-ID" sz="12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846775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7D618789-445B-4E86-9495-4D01740FD5BC}"/>
              </a:ext>
            </a:extLst>
          </p:cNvPr>
          <p:cNvSpPr txBox="1"/>
          <p:nvPr/>
        </p:nvSpPr>
        <p:spPr>
          <a:xfrm>
            <a:off x="713099" y="4065118"/>
            <a:ext cx="7717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altLang="ko-KR" sz="1600" b="1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Celah :</a:t>
            </a:r>
            <a:r>
              <a:rPr lang="id-ID" altLang="ko-KR" sz="16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 Memanfaatkan sinyal EEG multi-kanal dan menjaga urutan sinyal antar kanal</a:t>
            </a:r>
            <a:br>
              <a:rPr lang="id-ID" altLang="ko-KR" sz="1600" b="1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</a:br>
            <a:r>
              <a:rPr lang="id-ID" altLang="ko-KR" sz="1600" b="1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Inovasi</a:t>
            </a:r>
            <a:r>
              <a:rPr lang="id-ID" altLang="ko-KR" sz="16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id-ID" altLang="ko-KR" sz="1600" b="1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:</a:t>
            </a:r>
            <a:r>
              <a:rPr lang="id-ID" altLang="ko-KR" sz="16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 I</a:t>
            </a:r>
            <a:r>
              <a:rPr lang="nn-NO" altLang="ko-KR" sz="16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dentifikasi sinyal EEG stroke </a:t>
            </a:r>
            <a:r>
              <a:rPr lang="nn-NO" altLang="ko-KR" sz="1600" b="1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memperhatikan keterurutan sinyal dan merelasikan informasi antar kanal </a:t>
            </a:r>
            <a:r>
              <a:rPr lang="nn-NO" altLang="ko-KR" sz="16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untuk meningkatkan performa</a:t>
            </a:r>
            <a:r>
              <a:rPr lang="id-ID" altLang="ko-KR" sz="16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.</a:t>
            </a:r>
            <a:endParaRPr lang="en-US" altLang="ko-KR" sz="1600" dirty="0">
              <a:latin typeface="Times New Roman" panose="02020603050405020304" pitchFamily="18" charset="0"/>
              <a:ea typeface="Adobe Heiti Std R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90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8645-543D-4469-A665-341E1673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0"/>
            <a:ext cx="7717800" cy="572700"/>
          </a:xfrm>
        </p:spPr>
        <p:txBody>
          <a:bodyPr/>
          <a:lstStyle/>
          <a:p>
            <a:r>
              <a:rPr lang="en-US" sz="2400" dirty="0"/>
              <a:t>TARGET LUARAN</a:t>
            </a:r>
            <a:endParaRPr lang="en-ID" sz="2400" dirty="0"/>
          </a:p>
        </p:txBody>
      </p:sp>
      <p:sp>
        <p:nvSpPr>
          <p:cNvPr id="3" name="Google Shape;922;p54">
            <a:extLst>
              <a:ext uri="{FF2B5EF4-FFF2-40B4-BE49-F238E27FC236}">
                <a16:creationId xmlns:a16="http://schemas.microsoft.com/office/drawing/2014/main" id="{F94BC05D-0416-4FA4-B9C2-9D29A0A779EC}"/>
              </a:ext>
            </a:extLst>
          </p:cNvPr>
          <p:cNvSpPr/>
          <p:nvPr/>
        </p:nvSpPr>
        <p:spPr>
          <a:xfrm>
            <a:off x="679046" y="686290"/>
            <a:ext cx="6410379" cy="5727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182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Laporan Kemajuan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7DC698-55FD-491D-917F-87592D84B268}"/>
              </a:ext>
            </a:extLst>
          </p:cNvPr>
          <p:cNvSpPr/>
          <p:nvPr/>
        </p:nvSpPr>
        <p:spPr>
          <a:xfrm>
            <a:off x="891822" y="735573"/>
            <a:ext cx="474134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Google Shape;922;p54">
            <a:extLst>
              <a:ext uri="{FF2B5EF4-FFF2-40B4-BE49-F238E27FC236}">
                <a16:creationId xmlns:a16="http://schemas.microsoft.com/office/drawing/2014/main" id="{2CAAAB27-81E1-40B9-B0CD-A688E18BA4C4}"/>
              </a:ext>
            </a:extLst>
          </p:cNvPr>
          <p:cNvSpPr/>
          <p:nvPr/>
        </p:nvSpPr>
        <p:spPr>
          <a:xfrm>
            <a:off x="679046" y="1471730"/>
            <a:ext cx="6410379" cy="59738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182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Model </a:t>
            </a:r>
            <a:r>
              <a:rPr lang="en-US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komputasi</a:t>
            </a: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mengidentifikasi</a:t>
            </a: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 stroke </a:t>
            </a:r>
            <a:r>
              <a:rPr lang="en-US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sinyal</a:t>
            </a: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otak</a:t>
            </a: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direkam</a:t>
            </a: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perangkat</a:t>
            </a:r>
            <a:r>
              <a:rPr lang="en-US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 EEG </a:t>
            </a:r>
            <a:r>
              <a:rPr lang="id-ID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dengan memperhatikan urutan sinyal antar kanal</a:t>
            </a:r>
            <a:endParaRPr lang="id-ID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9DA8B4-74C1-4F41-BF6F-DC1847EC538E}"/>
              </a:ext>
            </a:extLst>
          </p:cNvPr>
          <p:cNvSpPr/>
          <p:nvPr/>
        </p:nvSpPr>
        <p:spPr>
          <a:xfrm>
            <a:off x="891822" y="1527984"/>
            <a:ext cx="474134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Google Shape;922;p54">
            <a:extLst>
              <a:ext uri="{FF2B5EF4-FFF2-40B4-BE49-F238E27FC236}">
                <a16:creationId xmlns:a16="http://schemas.microsoft.com/office/drawing/2014/main" id="{8C19585C-B7C7-4024-9A35-53BDA358DB70}"/>
              </a:ext>
            </a:extLst>
          </p:cNvPr>
          <p:cNvSpPr/>
          <p:nvPr/>
        </p:nvSpPr>
        <p:spPr>
          <a:xfrm>
            <a:off x="679046" y="2313155"/>
            <a:ext cx="6410379" cy="5727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182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Artikel Ilmiah</a:t>
            </a:r>
            <a:endParaRPr lang="id-ID" sz="1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A91DCDE-3742-4458-B7A7-96E1555812C0}"/>
              </a:ext>
            </a:extLst>
          </p:cNvPr>
          <p:cNvSpPr/>
          <p:nvPr/>
        </p:nvSpPr>
        <p:spPr>
          <a:xfrm>
            <a:off x="891822" y="2362438"/>
            <a:ext cx="474134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Google Shape;922;p54">
            <a:extLst>
              <a:ext uri="{FF2B5EF4-FFF2-40B4-BE49-F238E27FC236}">
                <a16:creationId xmlns:a16="http://schemas.microsoft.com/office/drawing/2014/main" id="{8BC6B3BE-7F37-4E38-9320-23CDCD927789}"/>
              </a:ext>
            </a:extLst>
          </p:cNvPr>
          <p:cNvSpPr/>
          <p:nvPr/>
        </p:nvSpPr>
        <p:spPr>
          <a:xfrm>
            <a:off x="679046" y="3149630"/>
            <a:ext cx="6410379" cy="5727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182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Laporan</a:t>
            </a:r>
            <a:r>
              <a:rPr lang="en-US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 Akhir</a:t>
            </a:r>
            <a:endParaRPr lang="id-ID" sz="1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1694C6-489D-4DE9-82A3-EF782B208A00}"/>
              </a:ext>
            </a:extLst>
          </p:cNvPr>
          <p:cNvSpPr/>
          <p:nvPr/>
        </p:nvSpPr>
        <p:spPr>
          <a:xfrm>
            <a:off x="868116" y="3198913"/>
            <a:ext cx="521547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Google Shape;922;p54">
            <a:extLst>
              <a:ext uri="{FF2B5EF4-FFF2-40B4-BE49-F238E27FC236}">
                <a16:creationId xmlns:a16="http://schemas.microsoft.com/office/drawing/2014/main" id="{AE096840-BB4A-4633-9CA7-6E01CE01F9B8}"/>
              </a:ext>
            </a:extLst>
          </p:cNvPr>
          <p:cNvSpPr/>
          <p:nvPr/>
        </p:nvSpPr>
        <p:spPr>
          <a:xfrm>
            <a:off x="679046" y="4008683"/>
            <a:ext cx="6410379" cy="5727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182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Publikasi</a:t>
            </a:r>
            <a:r>
              <a:rPr lang="en-US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 Seminar </a:t>
            </a:r>
            <a:r>
              <a:rPr lang="en-US" sz="16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Internasional</a:t>
            </a:r>
            <a:endParaRPr lang="id-ID" sz="12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C08BE6-F3A4-4C56-B5FE-4BAEF1A9CA65}"/>
              </a:ext>
            </a:extLst>
          </p:cNvPr>
          <p:cNvSpPr/>
          <p:nvPr/>
        </p:nvSpPr>
        <p:spPr>
          <a:xfrm>
            <a:off x="891822" y="4057966"/>
            <a:ext cx="474134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7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742976" y="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</a:t>
            </a:r>
            <a:endParaRPr dirty="0"/>
          </a:p>
        </p:txBody>
      </p:sp>
      <p:grpSp>
        <p:nvGrpSpPr>
          <p:cNvPr id="422" name="Google Shape;422;p40"/>
          <p:cNvGrpSpPr/>
          <p:nvPr/>
        </p:nvGrpSpPr>
        <p:grpSpPr>
          <a:xfrm>
            <a:off x="2960343" y="2163788"/>
            <a:ext cx="292586" cy="274318"/>
            <a:chOff x="3857225" y="238125"/>
            <a:chExt cx="500575" cy="483125"/>
          </a:xfrm>
        </p:grpSpPr>
        <p:sp>
          <p:nvSpPr>
            <p:cNvPr id="423" name="Google Shape;423;p40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3" name="Google Shape;433;p40"/>
          <p:cNvGrpSpPr/>
          <p:nvPr/>
        </p:nvGrpSpPr>
        <p:grpSpPr>
          <a:xfrm>
            <a:off x="4247102" y="4468319"/>
            <a:ext cx="320046" cy="274318"/>
            <a:chOff x="889275" y="861850"/>
            <a:chExt cx="487950" cy="424575"/>
          </a:xfrm>
        </p:grpSpPr>
        <p:sp>
          <p:nvSpPr>
            <p:cNvPr id="434" name="Google Shape;434;p40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90105E-8C32-4D5B-862A-46F6FC09B5FC}"/>
              </a:ext>
            </a:extLst>
          </p:cNvPr>
          <p:cNvCxnSpPr/>
          <p:nvPr/>
        </p:nvCxnSpPr>
        <p:spPr>
          <a:xfrm flipV="1">
            <a:off x="84574" y="2612707"/>
            <a:ext cx="8963378" cy="1371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Google Shape;440;p40">
            <a:extLst>
              <a:ext uri="{FF2B5EF4-FFF2-40B4-BE49-F238E27FC236}">
                <a16:creationId xmlns:a16="http://schemas.microsoft.com/office/drawing/2014/main" id="{B703CBCB-BFC7-49E2-8454-D12D2DCB745D}"/>
              </a:ext>
            </a:extLst>
          </p:cNvPr>
          <p:cNvSpPr/>
          <p:nvPr/>
        </p:nvSpPr>
        <p:spPr>
          <a:xfrm>
            <a:off x="3297013" y="2302463"/>
            <a:ext cx="667512" cy="658403"/>
          </a:xfrm>
          <a:custGeom>
            <a:avLst/>
            <a:gdLst/>
            <a:ahLst/>
            <a:cxnLst/>
            <a:rect l="l" t="t" r="r" b="b"/>
            <a:pathLst>
              <a:path w="29076" h="28811" extrusionOk="0">
                <a:moveTo>
                  <a:pt x="14533" y="1"/>
                </a:moveTo>
                <a:cubicBezTo>
                  <a:pt x="14196" y="1"/>
                  <a:pt x="13861" y="127"/>
                  <a:pt x="13609" y="379"/>
                </a:cubicBezTo>
                <a:lnTo>
                  <a:pt x="518" y="13470"/>
                </a:lnTo>
                <a:cubicBezTo>
                  <a:pt x="0" y="13988"/>
                  <a:pt x="0" y="14823"/>
                  <a:pt x="518" y="15341"/>
                </a:cubicBezTo>
                <a:lnTo>
                  <a:pt x="13609" y="28432"/>
                </a:lnTo>
                <a:cubicBezTo>
                  <a:pt x="13861" y="28684"/>
                  <a:pt x="14196" y="28810"/>
                  <a:pt x="14533" y="28810"/>
                </a:cubicBezTo>
                <a:cubicBezTo>
                  <a:pt x="14869" y="28810"/>
                  <a:pt x="15208" y="28684"/>
                  <a:pt x="15466" y="28432"/>
                </a:cubicBezTo>
                <a:lnTo>
                  <a:pt x="28558" y="15341"/>
                </a:lnTo>
                <a:cubicBezTo>
                  <a:pt x="29075" y="14823"/>
                  <a:pt x="29075" y="13988"/>
                  <a:pt x="28558" y="13470"/>
                </a:cubicBezTo>
                <a:lnTo>
                  <a:pt x="15466" y="379"/>
                </a:lnTo>
                <a:cubicBezTo>
                  <a:pt x="15208" y="127"/>
                  <a:pt x="14869" y="1"/>
                  <a:pt x="145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288;p63">
            <a:extLst>
              <a:ext uri="{FF2B5EF4-FFF2-40B4-BE49-F238E27FC236}">
                <a16:creationId xmlns:a16="http://schemas.microsoft.com/office/drawing/2014/main" id="{50C255E7-361A-42E6-A8D2-596EA0BE534E}"/>
              </a:ext>
            </a:extLst>
          </p:cNvPr>
          <p:cNvSpPr/>
          <p:nvPr/>
        </p:nvSpPr>
        <p:spPr>
          <a:xfrm>
            <a:off x="5212958" y="2290679"/>
            <a:ext cx="665760" cy="659919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5" name="Google Shape;447;p40">
            <a:extLst>
              <a:ext uri="{FF2B5EF4-FFF2-40B4-BE49-F238E27FC236}">
                <a16:creationId xmlns:a16="http://schemas.microsoft.com/office/drawing/2014/main" id="{44290126-3003-48E3-AE3E-CBD657E39018}"/>
              </a:ext>
            </a:extLst>
          </p:cNvPr>
          <p:cNvSpPr/>
          <p:nvPr/>
        </p:nvSpPr>
        <p:spPr>
          <a:xfrm>
            <a:off x="7131022" y="2302531"/>
            <a:ext cx="667504" cy="65833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1" y="1"/>
                </a:moveTo>
                <a:cubicBezTo>
                  <a:pt x="14193" y="1"/>
                  <a:pt x="13855" y="130"/>
                  <a:pt x="13596" y="389"/>
                </a:cubicBezTo>
                <a:lnTo>
                  <a:pt x="518" y="13467"/>
                </a:lnTo>
                <a:cubicBezTo>
                  <a:pt x="0" y="13985"/>
                  <a:pt x="0" y="14820"/>
                  <a:pt x="518" y="15338"/>
                </a:cubicBezTo>
                <a:lnTo>
                  <a:pt x="13596" y="28429"/>
                </a:lnTo>
                <a:cubicBezTo>
                  <a:pt x="13855" y="28681"/>
                  <a:pt x="14193" y="28807"/>
                  <a:pt x="14531" y="28807"/>
                </a:cubicBezTo>
                <a:cubicBezTo>
                  <a:pt x="14870" y="28807"/>
                  <a:pt x="15208" y="28681"/>
                  <a:pt x="15466" y="28429"/>
                </a:cubicBezTo>
                <a:lnTo>
                  <a:pt x="28558" y="15338"/>
                </a:lnTo>
                <a:cubicBezTo>
                  <a:pt x="29062" y="14820"/>
                  <a:pt x="29062" y="13985"/>
                  <a:pt x="28558" y="13467"/>
                </a:cubicBezTo>
                <a:lnTo>
                  <a:pt x="15466" y="389"/>
                </a:lnTo>
                <a:cubicBezTo>
                  <a:pt x="15208" y="130"/>
                  <a:pt x="14870" y="1"/>
                  <a:pt x="145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EF39E0-D541-4C67-8B51-0A8011B89F0C}"/>
              </a:ext>
            </a:extLst>
          </p:cNvPr>
          <p:cNvGrpSpPr/>
          <p:nvPr/>
        </p:nvGrpSpPr>
        <p:grpSpPr>
          <a:xfrm>
            <a:off x="1380884" y="2313736"/>
            <a:ext cx="665761" cy="659919"/>
            <a:chOff x="713225" y="2526727"/>
            <a:chExt cx="665761" cy="659919"/>
          </a:xfrm>
        </p:grpSpPr>
        <p:sp>
          <p:nvSpPr>
            <p:cNvPr id="52" name="Google Shape;421;p40">
              <a:extLst>
                <a:ext uri="{FF2B5EF4-FFF2-40B4-BE49-F238E27FC236}">
                  <a16:creationId xmlns:a16="http://schemas.microsoft.com/office/drawing/2014/main" id="{389ABFD6-EAE3-4221-8016-CC1166B38611}"/>
                </a:ext>
              </a:extLst>
            </p:cNvPr>
            <p:cNvSpPr/>
            <p:nvPr/>
          </p:nvSpPr>
          <p:spPr>
            <a:xfrm>
              <a:off x="713225" y="2526727"/>
              <a:ext cx="665761" cy="659919"/>
            </a:xfrm>
            <a:custGeom>
              <a:avLst/>
              <a:gdLst/>
              <a:ahLst/>
              <a:cxnLst/>
              <a:rect l="l" t="t" r="r" b="b"/>
              <a:pathLst>
                <a:path w="29063" h="28808" extrusionOk="0">
                  <a:moveTo>
                    <a:pt x="14533" y="1"/>
                  </a:moveTo>
                  <a:cubicBezTo>
                    <a:pt x="14197" y="1"/>
                    <a:pt x="13862" y="130"/>
                    <a:pt x="13610" y="389"/>
                  </a:cubicBezTo>
                  <a:lnTo>
                    <a:pt x="518" y="13467"/>
                  </a:lnTo>
                  <a:cubicBezTo>
                    <a:pt x="1" y="13985"/>
                    <a:pt x="1" y="14820"/>
                    <a:pt x="518" y="15338"/>
                  </a:cubicBezTo>
                  <a:lnTo>
                    <a:pt x="13610" y="28429"/>
                  </a:lnTo>
                  <a:cubicBezTo>
                    <a:pt x="13862" y="28681"/>
                    <a:pt x="14197" y="28807"/>
                    <a:pt x="14533" y="28807"/>
                  </a:cubicBezTo>
                  <a:cubicBezTo>
                    <a:pt x="14870" y="28807"/>
                    <a:pt x="15208" y="28681"/>
                    <a:pt x="15467" y="28429"/>
                  </a:cubicBezTo>
                  <a:lnTo>
                    <a:pt x="28559" y="15338"/>
                  </a:lnTo>
                  <a:cubicBezTo>
                    <a:pt x="29063" y="14820"/>
                    <a:pt x="29063" y="13985"/>
                    <a:pt x="28559" y="13467"/>
                  </a:cubicBezTo>
                  <a:lnTo>
                    <a:pt x="15467" y="389"/>
                  </a:lnTo>
                  <a:cubicBezTo>
                    <a:pt x="15208" y="130"/>
                    <a:pt x="14870" y="1"/>
                    <a:pt x="14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C1F4F48-1679-411D-A11F-7A713432C944}"/>
                </a:ext>
              </a:extLst>
            </p:cNvPr>
            <p:cNvSpPr txBox="1"/>
            <p:nvPr/>
          </p:nvSpPr>
          <p:spPr>
            <a:xfrm>
              <a:off x="803483" y="2707515"/>
              <a:ext cx="4852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chemeClr val="lt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ED52D93-42E0-44BC-8ABE-5731B7E66921}"/>
              </a:ext>
            </a:extLst>
          </p:cNvPr>
          <p:cNvSpPr txBox="1"/>
          <p:nvPr/>
        </p:nvSpPr>
        <p:spPr>
          <a:xfrm>
            <a:off x="3410026" y="2477724"/>
            <a:ext cx="485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lang="en" sz="14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E5DA4-A5A1-4DA8-96CF-76A52C831B15}"/>
              </a:ext>
            </a:extLst>
          </p:cNvPr>
          <p:cNvSpPr txBox="1"/>
          <p:nvPr/>
        </p:nvSpPr>
        <p:spPr>
          <a:xfrm>
            <a:off x="5302574" y="2454237"/>
            <a:ext cx="485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lang="en" sz="14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403653-D16A-4DBE-A580-0AB0687D0E13}"/>
              </a:ext>
            </a:extLst>
          </p:cNvPr>
          <p:cNvSpPr txBox="1"/>
          <p:nvPr/>
        </p:nvSpPr>
        <p:spPr>
          <a:xfrm>
            <a:off x="7222152" y="2473798"/>
            <a:ext cx="485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4</a:t>
            </a:r>
            <a:endParaRPr lang="en" sz="140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5" name="Google Shape;411;p40">
            <a:hlinkClick r:id="rId3" action="ppaction://hlinksldjump"/>
            <a:extLst>
              <a:ext uri="{FF2B5EF4-FFF2-40B4-BE49-F238E27FC236}">
                <a16:creationId xmlns:a16="http://schemas.microsoft.com/office/drawing/2014/main" id="{27AE1775-8317-49A0-A3B8-AB88A0ACFF01}"/>
              </a:ext>
            </a:extLst>
          </p:cNvPr>
          <p:cNvSpPr txBox="1"/>
          <p:nvPr/>
        </p:nvSpPr>
        <p:spPr>
          <a:xfrm>
            <a:off x="2815047" y="1604714"/>
            <a:ext cx="1675200" cy="39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Perancangan</a:t>
            </a:r>
            <a:r>
              <a:rPr lang="en-US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model </a:t>
            </a:r>
            <a:r>
              <a:rPr lang="en-US" dirty="0" err="1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komputasi</a:t>
            </a:r>
            <a:r>
              <a:rPr lang="en-US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 </a:t>
            </a:r>
            <a:endParaRPr dirty="0"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66" name="Google Shape;411;p40">
            <a:hlinkClick r:id="rId4" action="ppaction://hlinksldjump"/>
            <a:extLst>
              <a:ext uri="{FF2B5EF4-FFF2-40B4-BE49-F238E27FC236}">
                <a16:creationId xmlns:a16="http://schemas.microsoft.com/office/drawing/2014/main" id="{E8B2A1A8-0AEC-4A08-A637-2A7BC704A154}"/>
              </a:ext>
            </a:extLst>
          </p:cNvPr>
          <p:cNvSpPr txBox="1"/>
          <p:nvPr/>
        </p:nvSpPr>
        <p:spPr>
          <a:xfrm>
            <a:off x="4309221" y="3087641"/>
            <a:ext cx="2471947" cy="39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altLang="ko-KR" sz="14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Simulasi model komputasi identifikasi stroke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411;p40">
            <a:hlinkClick r:id="rId5" action="ppaction://hlinksldjump"/>
            <a:extLst>
              <a:ext uri="{FF2B5EF4-FFF2-40B4-BE49-F238E27FC236}">
                <a16:creationId xmlns:a16="http://schemas.microsoft.com/office/drawing/2014/main" id="{3FC37CCB-EA25-4411-AF10-015B18C40436}"/>
              </a:ext>
            </a:extLst>
          </p:cNvPr>
          <p:cNvSpPr txBox="1"/>
          <p:nvPr/>
        </p:nvSpPr>
        <p:spPr>
          <a:xfrm>
            <a:off x="6082486" y="1411068"/>
            <a:ext cx="2764574" cy="36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d-ID" altLang="ko-KR" sz="14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Pe</a:t>
            </a:r>
            <a:r>
              <a:rPr lang="en-US" altLang="ko-KR" sz="1400" dirty="0" err="1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nyusunan</a:t>
            </a:r>
            <a:r>
              <a:rPr lang="en-US" altLang="ko-KR" sz="14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laporan</a:t>
            </a:r>
            <a:r>
              <a:rPr lang="en-US" altLang="ko-KR" sz="14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kemajuan</a:t>
            </a:r>
            <a:r>
              <a:rPr lang="en-US" altLang="ko-KR" sz="14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,</a:t>
            </a:r>
            <a:r>
              <a:rPr lang="id-ID" altLang="ko-KR" sz="14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 artikel ilmiah, </a:t>
            </a:r>
            <a:r>
              <a:rPr lang="en-US" altLang="ko-KR" sz="1400" dirty="0" err="1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laporan</a:t>
            </a:r>
            <a:r>
              <a:rPr lang="en-US" altLang="ko-KR" sz="14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akhir</a:t>
            </a:r>
            <a:r>
              <a:rPr lang="en-US" altLang="ko-KR" sz="14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, dan p</a:t>
            </a:r>
            <a:r>
              <a:rPr lang="id-ID" altLang="ko-KR" sz="14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ublikasi</a:t>
            </a:r>
            <a:r>
              <a:rPr lang="en-US" altLang="ko-KR" sz="1400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 pada seminar </a:t>
            </a:r>
            <a:r>
              <a:rPr lang="en-US" altLang="ko-KR" sz="1400" dirty="0" err="1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internasional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86CD976-2BFD-4549-9EDC-A36B3381F9B3}"/>
              </a:ext>
            </a:extLst>
          </p:cNvPr>
          <p:cNvSpPr txBox="1"/>
          <p:nvPr/>
        </p:nvSpPr>
        <p:spPr>
          <a:xfrm>
            <a:off x="230248" y="3046063"/>
            <a:ext cx="29771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altLang="ko-KR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Perolehan</a:t>
            </a:r>
            <a:r>
              <a:rPr lang="en-US" altLang="ko-KR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 data </a:t>
            </a:r>
            <a:r>
              <a:rPr lang="en-US" altLang="ko-KR" dirty="0" err="1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sinyal</a:t>
            </a:r>
            <a:r>
              <a:rPr lang="en-US" altLang="ko-KR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 EEG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(Ananda, </a:t>
            </a:r>
            <a:r>
              <a:rPr lang="en-US" altLang="ko-KR" dirty="0" err="1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Djamal</a:t>
            </a:r>
            <a:r>
              <a:rPr lang="en-US" altLang="ko-KR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 and </a:t>
            </a:r>
            <a:r>
              <a:rPr lang="en-US" altLang="ko-KR" dirty="0" err="1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Nugraha</a:t>
            </a:r>
            <a:r>
              <a:rPr lang="en-US" altLang="ko-KR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, 2020)</a:t>
            </a:r>
            <a:br>
              <a:rPr lang="id-ID" altLang="ko-KR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</a:br>
            <a:r>
              <a:rPr lang="id-ID" altLang="ko-KR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Set data dari </a:t>
            </a:r>
            <a:r>
              <a:rPr lang="en-US" altLang="ko-KR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75 sub</a:t>
            </a:r>
            <a:r>
              <a:rPr lang="id-ID" altLang="ko-KR" dirty="0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j</a:t>
            </a:r>
            <a:r>
              <a:rPr lang="en-US" altLang="ko-KR" dirty="0" err="1">
                <a:latin typeface="Times New Roman" panose="02020603050405020304" pitchFamily="18" charset="0"/>
                <a:ea typeface="Adobe Heiti Std R" panose="020B0400000000000000" pitchFamily="34" charset="-128"/>
                <a:cs typeface="Times New Roman" panose="02020603050405020304" pitchFamily="18" charset="0"/>
              </a:rPr>
              <a:t>ek</a:t>
            </a:r>
            <a:endParaRPr lang="en-US" altLang="ko-KR" dirty="0">
              <a:latin typeface="Times New Roman" panose="02020603050405020304" pitchFamily="18" charset="0"/>
              <a:ea typeface="Adobe Heiti Std R" panose="020B0400000000000000" pitchFamily="34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742976" y="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Penelitian: Model Komputasi</a:t>
            </a:r>
            <a:endParaRPr dirty="0"/>
          </a:p>
        </p:txBody>
      </p:sp>
      <p:grpSp>
        <p:nvGrpSpPr>
          <p:cNvPr id="433" name="Google Shape;433;p40"/>
          <p:cNvGrpSpPr/>
          <p:nvPr/>
        </p:nvGrpSpPr>
        <p:grpSpPr>
          <a:xfrm>
            <a:off x="4247102" y="4468319"/>
            <a:ext cx="320046" cy="274318"/>
            <a:chOff x="889275" y="861850"/>
            <a:chExt cx="487950" cy="424575"/>
          </a:xfrm>
        </p:grpSpPr>
        <p:sp>
          <p:nvSpPr>
            <p:cNvPr id="434" name="Google Shape;434;p40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FB1E50-ED82-4FB2-BB41-C64F3C78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57" y="583709"/>
            <a:ext cx="7464237" cy="43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duct Development Project Proposa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4261</TotalTime>
  <Words>776</Words>
  <Application>Microsoft Office PowerPoint</Application>
  <PresentationFormat>On-screen Show (16:9)</PresentationFormat>
  <Paragraphs>200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Montserrat Black</vt:lpstr>
      <vt:lpstr>Times New Roman</vt:lpstr>
      <vt:lpstr>Open Sans</vt:lpstr>
      <vt:lpstr>Cambria</vt:lpstr>
      <vt:lpstr>Quattrocento</vt:lpstr>
      <vt:lpstr>Open Sans SemiBold</vt:lpstr>
      <vt:lpstr>Arial</vt:lpstr>
      <vt:lpstr>Adobe Fan Heiti Std B</vt:lpstr>
      <vt:lpstr>Adobe Gothic Std B</vt:lpstr>
      <vt:lpstr>Calibri</vt:lpstr>
      <vt:lpstr>Open Sans ExtraBold</vt:lpstr>
      <vt:lpstr>Product Development Project Proposal by Slidesgo</vt:lpstr>
      <vt:lpstr>SISTEM ABSENSI MENGGUNAKAN RADIO FREQUENCY IDENTIFICATION PADA SEKOLAH SMK CENDEKIA BATUJAJAR</vt:lpstr>
      <vt:lpstr>DIPRESENTASIKAN OLEH :</vt:lpstr>
      <vt:lpstr>PEMBAGIAN KERJA TIM</vt:lpstr>
      <vt:lpstr>LATAR BELAKANG</vt:lpstr>
      <vt:lpstr>LATAR BELAKANG (2)</vt:lpstr>
      <vt:lpstr>TINJAUAN PUSTAKA</vt:lpstr>
      <vt:lpstr>TARGET LUARAN</vt:lpstr>
      <vt:lpstr>Metode Penelitian</vt:lpstr>
      <vt:lpstr>Metode Penelitian: Model Komputasi</vt:lpstr>
      <vt:lpstr>Arsitektur Multiple RNN</vt:lpstr>
      <vt:lpstr>HASIL YANG DICAPAI: Model Komputasi (2)</vt:lpstr>
      <vt:lpstr>HASIL YANG DICAPAI: Model Komputasi (3)</vt:lpstr>
      <vt:lpstr>HASIL YANG DICAPAI: Model Komputasi (4)</vt:lpstr>
      <vt:lpstr>HASIL YANG DICAPAI</vt:lpstr>
      <vt:lpstr>POTENSI HASIL</vt:lpstr>
      <vt:lpstr>RENCANA TAHAPAN BERIKUTNYA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DIGIT BAHASA ISYARAT TANGAN DENGAN MENGGUNAKAN METODE CONVOLUSI NEURAL NETWORK</dc:title>
  <dc:creator>chani</dc:creator>
  <cp:lastModifiedBy> </cp:lastModifiedBy>
  <cp:revision>99</cp:revision>
  <dcterms:modified xsi:type="dcterms:W3CDTF">2021-11-12T08:08:56Z</dcterms:modified>
</cp:coreProperties>
</file>